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4" r:id="rId10"/>
    <p:sldId id="265" r:id="rId11"/>
    <p:sldId id="266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L\DB\HaydarpasaTILs\RESULTS\segment_agreemen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L\DB\HaydarpasaTILs\RESULTS\cell_agre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L\DB\HaydarpasaTILs\RESULTS\score_agreemen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M</a:t>
            </a:r>
            <a:r>
              <a:rPr lang="en-US" b="1" baseline="-25000" dirty="0"/>
              <a:t>S</a:t>
            </a:r>
            <a:r>
              <a:rPr lang="en-US" b="1" dirty="0"/>
              <a:t> Agreement</a:t>
            </a:r>
            <a:endParaRPr lang="tr-TR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Sayfa3!$M$13</c:f>
              <c:strCache>
                <c:ptCount val="1"/>
                <c:pt idx="0">
                  <c:v>U-Net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Sayfa3!$L$14:$L$18</c:f>
              <c:strCache>
                <c:ptCount val="5"/>
                <c:pt idx="0">
                  <c:v>Pat1</c:v>
                </c:pt>
                <c:pt idx="1">
                  <c:v>Pat2</c:v>
                </c:pt>
                <c:pt idx="2">
                  <c:v>Pat3</c:v>
                </c:pt>
                <c:pt idx="3">
                  <c:v>Pat4</c:v>
                </c:pt>
                <c:pt idx="4">
                  <c:v>Average</c:v>
                </c:pt>
              </c:strCache>
            </c:strRef>
          </c:cat>
          <c:val>
            <c:numRef>
              <c:f>Sayfa3!$M$14:$M$18</c:f>
              <c:numCache>
                <c:formatCode>0.000</c:formatCode>
                <c:ptCount val="5"/>
                <c:pt idx="0">
                  <c:v>0.73057300000000003</c:v>
                </c:pt>
                <c:pt idx="1">
                  <c:v>0.75174399999999997</c:v>
                </c:pt>
                <c:pt idx="2">
                  <c:v>0.74549799999999999</c:v>
                </c:pt>
                <c:pt idx="3">
                  <c:v>0.73202</c:v>
                </c:pt>
                <c:pt idx="4">
                  <c:v>0.73995875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88-4956-90F2-8640261701AC}"/>
            </c:ext>
          </c:extLst>
        </c:ser>
        <c:ser>
          <c:idx val="1"/>
          <c:order val="1"/>
          <c:tx>
            <c:strRef>
              <c:f>Sayfa3!$N$13</c:f>
              <c:strCache>
                <c:ptCount val="1"/>
                <c:pt idx="0">
                  <c:v>Bio-totem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Sayfa3!$L$14:$L$18</c:f>
              <c:strCache>
                <c:ptCount val="5"/>
                <c:pt idx="0">
                  <c:v>Pat1</c:v>
                </c:pt>
                <c:pt idx="1">
                  <c:v>Pat2</c:v>
                </c:pt>
                <c:pt idx="2">
                  <c:v>Pat3</c:v>
                </c:pt>
                <c:pt idx="3">
                  <c:v>Pat4</c:v>
                </c:pt>
                <c:pt idx="4">
                  <c:v>Average</c:v>
                </c:pt>
              </c:strCache>
            </c:strRef>
          </c:cat>
          <c:val>
            <c:numRef>
              <c:f>Sayfa3!$N$14:$N$18</c:f>
              <c:numCache>
                <c:formatCode>0.000</c:formatCode>
                <c:ptCount val="5"/>
                <c:pt idx="0">
                  <c:v>0.61045700000000003</c:v>
                </c:pt>
                <c:pt idx="1">
                  <c:v>0.619251</c:v>
                </c:pt>
                <c:pt idx="2">
                  <c:v>0.61607500000000004</c:v>
                </c:pt>
                <c:pt idx="3">
                  <c:v>0.61631899999999995</c:v>
                </c:pt>
                <c:pt idx="4">
                  <c:v>0.61552549999999995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88-4956-90F2-8640261701AC}"/>
            </c:ext>
          </c:extLst>
        </c:ser>
        <c:ser>
          <c:idx val="2"/>
          <c:order val="2"/>
          <c:tx>
            <c:strRef>
              <c:f>Sayfa3!$O$13</c:f>
              <c:strCache>
                <c:ptCount val="1"/>
                <c:pt idx="0">
                  <c:v>Pathologists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Sayfa3!$L$14:$L$18</c:f>
              <c:strCache>
                <c:ptCount val="5"/>
                <c:pt idx="0">
                  <c:v>Pat1</c:v>
                </c:pt>
                <c:pt idx="1">
                  <c:v>Pat2</c:v>
                </c:pt>
                <c:pt idx="2">
                  <c:v>Pat3</c:v>
                </c:pt>
                <c:pt idx="3">
                  <c:v>Pat4</c:v>
                </c:pt>
                <c:pt idx="4">
                  <c:v>Average</c:v>
                </c:pt>
              </c:strCache>
            </c:strRef>
          </c:cat>
          <c:val>
            <c:numRef>
              <c:f>Sayfa3!$O$14:$O$18</c:f>
              <c:numCache>
                <c:formatCode>General</c:formatCode>
                <c:ptCount val="5"/>
                <c:pt idx="4">
                  <c:v>0.82133800000000001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D88-4956-90F2-8640261701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9314671"/>
        <c:axId val="769311759"/>
      </c:barChart>
      <c:catAx>
        <c:axId val="769314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311759"/>
        <c:crosses val="autoZero"/>
        <c:auto val="1"/>
        <c:lblAlgn val="ctr"/>
        <c:lblOffset val="100"/>
        <c:noMultiLvlLbl val="0"/>
      </c:catAx>
      <c:valAx>
        <c:axId val="769311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IoU Score</a:t>
                </a:r>
                <a:endParaRPr lang="tr-T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314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M</a:t>
            </a:r>
            <a:r>
              <a:rPr lang="en-US" b="1" baseline="-25000" dirty="0"/>
              <a:t>L</a:t>
            </a:r>
            <a:r>
              <a:rPr lang="en-US" b="1" dirty="0"/>
              <a:t> Agreement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'til makaleAll'!$C$63</c:f>
              <c:strCache>
                <c:ptCount val="1"/>
                <c:pt idx="0">
                  <c:v>CellViT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'til makaleAll'!$B$64:$B$68</c:f>
              <c:strCache>
                <c:ptCount val="5"/>
                <c:pt idx="0">
                  <c:v>Pat1</c:v>
                </c:pt>
                <c:pt idx="1">
                  <c:v>Pat2</c:v>
                </c:pt>
                <c:pt idx="2">
                  <c:v>Pat3</c:v>
                </c:pt>
                <c:pt idx="3">
                  <c:v>Pat4</c:v>
                </c:pt>
                <c:pt idx="4">
                  <c:v>Average</c:v>
                </c:pt>
              </c:strCache>
            </c:strRef>
          </c:cat>
          <c:val>
            <c:numRef>
              <c:f>'til makaleAll'!$C$64:$C$68</c:f>
              <c:numCache>
                <c:formatCode>General</c:formatCode>
                <c:ptCount val="5"/>
                <c:pt idx="0">
                  <c:v>0.46992800000000001</c:v>
                </c:pt>
                <c:pt idx="1">
                  <c:v>0.521644</c:v>
                </c:pt>
                <c:pt idx="2">
                  <c:v>0.51802400000000004</c:v>
                </c:pt>
                <c:pt idx="3">
                  <c:v>0.40487200000000001</c:v>
                </c:pt>
                <c:pt idx="4">
                  <c:v>0.47861700000000007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AA-4D25-BA7F-888023EB5926}"/>
            </c:ext>
          </c:extLst>
        </c:ser>
        <c:ser>
          <c:idx val="1"/>
          <c:order val="1"/>
          <c:tx>
            <c:strRef>
              <c:f>'til makaleAll'!$D$63</c:f>
              <c:strCache>
                <c:ptCount val="1"/>
                <c:pt idx="0">
                  <c:v>YOLOv5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'til makaleAll'!$B$64:$B$68</c:f>
              <c:strCache>
                <c:ptCount val="5"/>
                <c:pt idx="0">
                  <c:v>Pat1</c:v>
                </c:pt>
                <c:pt idx="1">
                  <c:v>Pat2</c:v>
                </c:pt>
                <c:pt idx="2">
                  <c:v>Pat3</c:v>
                </c:pt>
                <c:pt idx="3">
                  <c:v>Pat4</c:v>
                </c:pt>
                <c:pt idx="4">
                  <c:v>Average</c:v>
                </c:pt>
              </c:strCache>
            </c:strRef>
          </c:cat>
          <c:val>
            <c:numRef>
              <c:f>'til makaleAll'!$D$64:$D$68</c:f>
              <c:numCache>
                <c:formatCode>General</c:formatCode>
                <c:ptCount val="5"/>
                <c:pt idx="0">
                  <c:v>0.388959</c:v>
                </c:pt>
                <c:pt idx="1">
                  <c:v>0.44518400000000002</c:v>
                </c:pt>
                <c:pt idx="2">
                  <c:v>0.44255</c:v>
                </c:pt>
                <c:pt idx="3">
                  <c:v>0.365645</c:v>
                </c:pt>
                <c:pt idx="4">
                  <c:v>0.41058450000000002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AA-4D25-BA7F-888023EB5926}"/>
            </c:ext>
          </c:extLst>
        </c:ser>
        <c:ser>
          <c:idx val="2"/>
          <c:order val="2"/>
          <c:tx>
            <c:strRef>
              <c:f>'til makaleAll'!$E$63</c:f>
              <c:strCache>
                <c:ptCount val="1"/>
                <c:pt idx="0">
                  <c:v>YOLOv6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'til makaleAll'!$B$64:$B$68</c:f>
              <c:strCache>
                <c:ptCount val="5"/>
                <c:pt idx="0">
                  <c:v>Pat1</c:v>
                </c:pt>
                <c:pt idx="1">
                  <c:v>Pat2</c:v>
                </c:pt>
                <c:pt idx="2">
                  <c:v>Pat3</c:v>
                </c:pt>
                <c:pt idx="3">
                  <c:v>Pat4</c:v>
                </c:pt>
                <c:pt idx="4">
                  <c:v>Average</c:v>
                </c:pt>
              </c:strCache>
            </c:strRef>
          </c:cat>
          <c:val>
            <c:numRef>
              <c:f>'til makaleAll'!$E$64:$E$68</c:f>
              <c:numCache>
                <c:formatCode>General</c:formatCode>
                <c:ptCount val="5"/>
                <c:pt idx="0">
                  <c:v>0.40994999999999998</c:v>
                </c:pt>
                <c:pt idx="1">
                  <c:v>0.48986200000000002</c:v>
                </c:pt>
                <c:pt idx="2">
                  <c:v>0.471746</c:v>
                </c:pt>
                <c:pt idx="3">
                  <c:v>0.363205</c:v>
                </c:pt>
                <c:pt idx="4">
                  <c:v>0.43369075000000001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6AA-4D25-BA7F-888023EB5926}"/>
            </c:ext>
          </c:extLst>
        </c:ser>
        <c:ser>
          <c:idx val="3"/>
          <c:order val="3"/>
          <c:tx>
            <c:strRef>
              <c:f>'til makaleAll'!$F$63</c:f>
              <c:strCache>
                <c:ptCount val="1"/>
                <c:pt idx="0">
                  <c:v>YOLOv8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'til makaleAll'!$B$64:$B$68</c:f>
              <c:strCache>
                <c:ptCount val="5"/>
                <c:pt idx="0">
                  <c:v>Pat1</c:v>
                </c:pt>
                <c:pt idx="1">
                  <c:v>Pat2</c:v>
                </c:pt>
                <c:pt idx="2">
                  <c:v>Pat3</c:v>
                </c:pt>
                <c:pt idx="3">
                  <c:v>Pat4</c:v>
                </c:pt>
                <c:pt idx="4">
                  <c:v>Average</c:v>
                </c:pt>
              </c:strCache>
            </c:strRef>
          </c:cat>
          <c:val>
            <c:numRef>
              <c:f>'til makaleAll'!$F$64:$F$68</c:f>
              <c:numCache>
                <c:formatCode>General</c:formatCode>
                <c:ptCount val="5"/>
                <c:pt idx="0">
                  <c:v>0.359537</c:v>
                </c:pt>
                <c:pt idx="1">
                  <c:v>0.380498</c:v>
                </c:pt>
                <c:pt idx="2">
                  <c:v>0.38930900000000002</c:v>
                </c:pt>
                <c:pt idx="3">
                  <c:v>0.36523699999999998</c:v>
                </c:pt>
                <c:pt idx="4">
                  <c:v>0.37364525000000004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6AA-4D25-BA7F-888023EB5926}"/>
            </c:ext>
          </c:extLst>
        </c:ser>
        <c:ser>
          <c:idx val="4"/>
          <c:order val="4"/>
          <c:tx>
            <c:strRef>
              <c:f>'til makaleAll'!$G$63</c:f>
              <c:strCache>
                <c:ptCount val="1"/>
                <c:pt idx="0">
                  <c:v>Hover-Net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'til makaleAll'!$B$64:$B$68</c:f>
              <c:strCache>
                <c:ptCount val="5"/>
                <c:pt idx="0">
                  <c:v>Pat1</c:v>
                </c:pt>
                <c:pt idx="1">
                  <c:v>Pat2</c:v>
                </c:pt>
                <c:pt idx="2">
                  <c:v>Pat3</c:v>
                </c:pt>
                <c:pt idx="3">
                  <c:v>Pat4</c:v>
                </c:pt>
                <c:pt idx="4">
                  <c:v>Average</c:v>
                </c:pt>
              </c:strCache>
            </c:strRef>
          </c:cat>
          <c:val>
            <c:numRef>
              <c:f>'til makaleAll'!$G$64:$G$68</c:f>
              <c:numCache>
                <c:formatCode>General</c:formatCode>
                <c:ptCount val="5"/>
                <c:pt idx="0">
                  <c:v>0.29554000000000002</c:v>
                </c:pt>
                <c:pt idx="1">
                  <c:v>0.35178599999999999</c:v>
                </c:pt>
                <c:pt idx="2">
                  <c:v>0.36582900000000002</c:v>
                </c:pt>
                <c:pt idx="3">
                  <c:v>0.29410599999999998</c:v>
                </c:pt>
                <c:pt idx="4">
                  <c:v>0.32681525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6AA-4D25-BA7F-888023EB5926}"/>
            </c:ext>
          </c:extLst>
        </c:ser>
        <c:ser>
          <c:idx val="5"/>
          <c:order val="5"/>
          <c:tx>
            <c:strRef>
              <c:f>'til makaleAll'!$H$63</c:f>
              <c:strCache>
                <c:ptCount val="1"/>
                <c:pt idx="0">
                  <c:v>Bio-totem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'til makaleAll'!$B$64:$B$68</c:f>
              <c:strCache>
                <c:ptCount val="5"/>
                <c:pt idx="0">
                  <c:v>Pat1</c:v>
                </c:pt>
                <c:pt idx="1">
                  <c:v>Pat2</c:v>
                </c:pt>
                <c:pt idx="2">
                  <c:v>Pat3</c:v>
                </c:pt>
                <c:pt idx="3">
                  <c:v>Pat4</c:v>
                </c:pt>
                <c:pt idx="4">
                  <c:v>Average</c:v>
                </c:pt>
              </c:strCache>
            </c:strRef>
          </c:cat>
          <c:val>
            <c:numRef>
              <c:f>'til makaleAll'!$H$64:$H$68</c:f>
              <c:numCache>
                <c:formatCode>General</c:formatCode>
                <c:ptCount val="5"/>
                <c:pt idx="0">
                  <c:v>0.13519600000000001</c:v>
                </c:pt>
                <c:pt idx="1">
                  <c:v>0.16333500000000001</c:v>
                </c:pt>
                <c:pt idx="2">
                  <c:v>0.17072999999999999</c:v>
                </c:pt>
                <c:pt idx="3">
                  <c:v>0.12642300000000001</c:v>
                </c:pt>
                <c:pt idx="4">
                  <c:v>0.148921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6AA-4D25-BA7F-888023EB5926}"/>
            </c:ext>
          </c:extLst>
        </c:ser>
        <c:ser>
          <c:idx val="6"/>
          <c:order val="6"/>
          <c:tx>
            <c:strRef>
              <c:f>'til makaleAll'!$I$63</c:f>
              <c:strCache>
                <c:ptCount val="1"/>
                <c:pt idx="0">
                  <c:v>Pathologists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'til makaleAll'!$B$64:$B$68</c:f>
              <c:strCache>
                <c:ptCount val="5"/>
                <c:pt idx="0">
                  <c:v>Pat1</c:v>
                </c:pt>
                <c:pt idx="1">
                  <c:v>Pat2</c:v>
                </c:pt>
                <c:pt idx="2">
                  <c:v>Pat3</c:v>
                </c:pt>
                <c:pt idx="3">
                  <c:v>Pat4</c:v>
                </c:pt>
                <c:pt idx="4">
                  <c:v>Average</c:v>
                </c:pt>
              </c:strCache>
            </c:strRef>
          </c:cat>
          <c:val>
            <c:numRef>
              <c:f>'til makaleAll'!$I$64:$I$68</c:f>
              <c:numCache>
                <c:formatCode>General</c:formatCode>
                <c:ptCount val="5"/>
                <c:pt idx="4">
                  <c:v>0.48600433333333337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6AA-4D25-BA7F-888023EB5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3509455"/>
        <c:axId val="768805215"/>
      </c:barChart>
      <c:catAx>
        <c:axId val="763509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8805215"/>
        <c:crosses val="autoZero"/>
        <c:auto val="1"/>
        <c:lblAlgn val="ctr"/>
        <c:lblOffset val="100"/>
        <c:noMultiLvlLbl val="0"/>
      </c:catAx>
      <c:valAx>
        <c:axId val="768805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DBCAA Scores</a:t>
                </a:r>
                <a:endParaRPr lang="tr-T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509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M</a:t>
            </a:r>
            <a:r>
              <a:rPr lang="en-US" b="1" baseline="-25000" dirty="0"/>
              <a:t>T</a:t>
            </a:r>
            <a:r>
              <a:rPr lang="en-US" b="1" dirty="0"/>
              <a:t> Agreement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'5'!$AB$4</c:f>
              <c:strCache>
                <c:ptCount val="1"/>
                <c:pt idx="0">
                  <c:v>Pathologists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'5'!$Y$4:$Y$9</c:f>
                <c:numCache>
                  <c:formatCode>General</c:formatCode>
                  <c:ptCount val="6"/>
                  <c:pt idx="0">
                    <c:v>8.8588671252286977E-2</c:v>
                  </c:pt>
                  <c:pt idx="1">
                    <c:v>0.10412590372691499</c:v>
                  </c:pt>
                  <c:pt idx="2">
                    <c:v>4.8824097982931969E-2</c:v>
                  </c:pt>
                  <c:pt idx="3">
                    <c:v>2.4914333737227956E-2</c:v>
                  </c:pt>
                  <c:pt idx="4">
                    <c:v>3.3406634573643013E-2</c:v>
                  </c:pt>
                  <c:pt idx="5">
                    <c:v>1.668377445144098E-2</c:v>
                  </c:pt>
                </c:numCache>
              </c:numRef>
            </c:plus>
            <c:minus>
              <c:numRef>
                <c:f>'5'!$X$4:$X$9</c:f>
                <c:numCache>
                  <c:formatCode>General</c:formatCode>
                  <c:ptCount val="6"/>
                  <c:pt idx="0">
                    <c:v>0.1214113287477131</c:v>
                  </c:pt>
                  <c:pt idx="1">
                    <c:v>0.25587409627308499</c:v>
                  </c:pt>
                  <c:pt idx="2">
                    <c:v>7.1175902017068027E-2</c:v>
                  </c:pt>
                  <c:pt idx="3">
                    <c:v>4.5085666262771995E-2</c:v>
                  </c:pt>
                  <c:pt idx="4">
                    <c:v>0.106593365426357</c:v>
                  </c:pt>
                  <c:pt idx="5">
                    <c:v>2.3316225548559055E-2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'5'!$AA$5:$AA$10</c:f>
              <c:strCache>
                <c:ptCount val="6"/>
                <c:pt idx="0">
                  <c:v>ICC1</c:v>
                </c:pt>
                <c:pt idx="1">
                  <c:v>ICC2</c:v>
                </c:pt>
                <c:pt idx="2">
                  <c:v>ICC3</c:v>
                </c:pt>
                <c:pt idx="3">
                  <c:v>ICC1k</c:v>
                </c:pt>
                <c:pt idx="4">
                  <c:v>ICC2k</c:v>
                </c:pt>
                <c:pt idx="5">
                  <c:v>ICC3k</c:v>
                </c:pt>
              </c:strCache>
            </c:strRef>
          </c:cat>
          <c:val>
            <c:numRef>
              <c:f>'5'!$AB$5:$AB$10</c:f>
              <c:numCache>
                <c:formatCode>@</c:formatCode>
                <c:ptCount val="6"/>
                <c:pt idx="0">
                  <c:v>0.81141132874771305</c:v>
                </c:pt>
                <c:pt idx="1">
                  <c:v>0.81587409627308505</c:v>
                </c:pt>
                <c:pt idx="2">
                  <c:v>0.90117590201706799</c:v>
                </c:pt>
                <c:pt idx="3">
                  <c:v>0.94508566626277202</c:v>
                </c:pt>
                <c:pt idx="4">
                  <c:v>0.94659336542635697</c:v>
                </c:pt>
                <c:pt idx="5">
                  <c:v>0.97331622554855901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A8-4264-8A08-C3CC318E85F2}"/>
            </c:ext>
          </c:extLst>
        </c:ser>
        <c:ser>
          <c:idx val="1"/>
          <c:order val="1"/>
          <c:tx>
            <c:strRef>
              <c:f>'5'!$AC$4</c:f>
              <c:strCache>
                <c:ptCount val="1"/>
                <c:pt idx="0">
                  <c:v>Pat+U-Net+CellViT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'5'!$Y$12:$Y$17</c:f>
                <c:numCache>
                  <c:formatCode>General</c:formatCode>
                  <c:ptCount val="6"/>
                  <c:pt idx="0">
                    <c:v>7.6883033400314993E-2</c:v>
                  </c:pt>
                  <c:pt idx="1">
                    <c:v>8.4510227870502996E-2</c:v>
                  </c:pt>
                  <c:pt idx="2">
                    <c:v>5.0567915061750957E-2</c:v>
                  </c:pt>
                  <c:pt idx="3">
                    <c:v>1.8519162414246004E-2</c:v>
                  </c:pt>
                  <c:pt idx="4">
                    <c:v>1.7888479489716946E-2</c:v>
                  </c:pt>
                  <c:pt idx="5">
                    <c:v>1.1873392168958996E-2</c:v>
                  </c:pt>
                </c:numCache>
              </c:numRef>
            </c:plus>
            <c:minus>
              <c:numRef>
                <c:f>'5'!$X$12:$X$17</c:f>
                <c:numCache>
                  <c:formatCode>General</c:formatCode>
                  <c:ptCount val="6"/>
                  <c:pt idx="0">
                    <c:v>0.10311696659968506</c:v>
                  </c:pt>
                  <c:pt idx="1">
                    <c:v>0.165489772129497</c:v>
                  </c:pt>
                  <c:pt idx="2">
                    <c:v>6.9432084938249039E-2</c:v>
                  </c:pt>
                  <c:pt idx="3">
                    <c:v>3.1480837585753929E-2</c:v>
                  </c:pt>
                  <c:pt idx="4">
                    <c:v>5.2111520510283005E-2</c:v>
                  </c:pt>
                  <c:pt idx="5">
                    <c:v>1.8126607831041031E-2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'5'!$AA$5:$AA$10</c:f>
              <c:strCache>
                <c:ptCount val="6"/>
                <c:pt idx="0">
                  <c:v>ICC1</c:v>
                </c:pt>
                <c:pt idx="1">
                  <c:v>ICC2</c:v>
                </c:pt>
                <c:pt idx="2">
                  <c:v>ICC3</c:v>
                </c:pt>
                <c:pt idx="3">
                  <c:v>ICC1k</c:v>
                </c:pt>
                <c:pt idx="4">
                  <c:v>ICC2k</c:v>
                </c:pt>
                <c:pt idx="5">
                  <c:v>ICC3k</c:v>
                </c:pt>
              </c:strCache>
            </c:strRef>
          </c:cat>
          <c:val>
            <c:numRef>
              <c:f>'5'!$AC$5:$AC$10</c:f>
              <c:numCache>
                <c:formatCode>@</c:formatCode>
                <c:ptCount val="6"/>
                <c:pt idx="0">
                  <c:v>0.83311696659968504</c:v>
                </c:pt>
                <c:pt idx="1">
                  <c:v>0.83548977212949704</c:v>
                </c:pt>
                <c:pt idx="2">
                  <c:v>0.899432084938249</c:v>
                </c:pt>
                <c:pt idx="3">
                  <c:v>0.96148083758575398</c:v>
                </c:pt>
                <c:pt idx="4">
                  <c:v>0.96211152051028304</c:v>
                </c:pt>
                <c:pt idx="5">
                  <c:v>0.978126607831041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A8-4264-8A08-C3CC318E85F2}"/>
            </c:ext>
          </c:extLst>
        </c:ser>
        <c:ser>
          <c:idx val="2"/>
          <c:order val="2"/>
          <c:tx>
            <c:strRef>
              <c:f>'5'!$AD$4</c:f>
              <c:strCache>
                <c:ptCount val="1"/>
                <c:pt idx="0">
                  <c:v>Pat+U-Net+YOLO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'5'!$Y$20:$Y$25</c:f>
                <c:numCache>
                  <c:formatCode>General</c:formatCode>
                  <c:ptCount val="6"/>
                  <c:pt idx="0">
                    <c:v>9.258742345480897E-2</c:v>
                  </c:pt>
                  <c:pt idx="1">
                    <c:v>9.9788323670794044E-2</c:v>
                  </c:pt>
                  <c:pt idx="2">
                    <c:v>7.0404223956419099E-2</c:v>
                  </c:pt>
                  <c:pt idx="3">
                    <c:v>2.8354255999824995E-2</c:v>
                  </c:pt>
                  <c:pt idx="4">
                    <c:v>2.755906075266501E-2</c:v>
                  </c:pt>
                  <c:pt idx="5">
                    <c:v>1.1634093015623015E-2</c:v>
                  </c:pt>
                </c:numCache>
              </c:numRef>
            </c:plus>
            <c:minus>
              <c:numRef>
                <c:f>'5'!$X$20:$X$25</c:f>
                <c:numCache>
                  <c:formatCode>General</c:formatCode>
                  <c:ptCount val="6"/>
                  <c:pt idx="0">
                    <c:v>0.11741257654519099</c:v>
                  </c:pt>
                  <c:pt idx="1">
                    <c:v>0.16021167632920597</c:v>
                  </c:pt>
                  <c:pt idx="2">
                    <c:v>8.9595776043580933E-2</c:v>
                  </c:pt>
                  <c:pt idx="3">
                    <c:v>4.1645744000174956E-2</c:v>
                  </c:pt>
                  <c:pt idx="4">
                    <c:v>5.244093924733495E-2</c:v>
                  </c:pt>
                  <c:pt idx="5">
                    <c:v>2.8365906984377021E-2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'5'!$AA$5:$AA$10</c:f>
              <c:strCache>
                <c:ptCount val="6"/>
                <c:pt idx="0">
                  <c:v>ICC1</c:v>
                </c:pt>
                <c:pt idx="1">
                  <c:v>ICC2</c:v>
                </c:pt>
                <c:pt idx="2">
                  <c:v>ICC3</c:v>
                </c:pt>
                <c:pt idx="3">
                  <c:v>ICC1k</c:v>
                </c:pt>
                <c:pt idx="4">
                  <c:v>ICC2k</c:v>
                </c:pt>
                <c:pt idx="5">
                  <c:v>ICC3k</c:v>
                </c:pt>
              </c:strCache>
            </c:strRef>
          </c:cat>
          <c:val>
            <c:numRef>
              <c:f>'5'!$AD$5:$AD$10</c:f>
              <c:numCache>
                <c:formatCode>@</c:formatCode>
                <c:ptCount val="6"/>
                <c:pt idx="0">
                  <c:v>0.79741257654519104</c:v>
                </c:pt>
                <c:pt idx="1">
                  <c:v>0.80021167632920598</c:v>
                </c:pt>
                <c:pt idx="2">
                  <c:v>0.85959577604358095</c:v>
                </c:pt>
                <c:pt idx="3">
                  <c:v>0.95164574400017499</c:v>
                </c:pt>
                <c:pt idx="4">
                  <c:v>0.95244093924733497</c:v>
                </c:pt>
                <c:pt idx="5">
                  <c:v>0.96836590698437697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A8-4264-8A08-C3CC318E85F2}"/>
            </c:ext>
          </c:extLst>
        </c:ser>
        <c:ser>
          <c:idx val="3"/>
          <c:order val="3"/>
          <c:tx>
            <c:strRef>
              <c:f>'5'!$AE$4</c:f>
              <c:strCache>
                <c:ptCount val="1"/>
                <c:pt idx="0">
                  <c:v>Pat+U-Net+Hover-Net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'5'!$Y$28:$Y$33</c:f>
                <c:numCache>
                  <c:formatCode>General</c:formatCode>
                  <c:ptCount val="6"/>
                  <c:pt idx="0">
                    <c:v>0.13334735814897292</c:v>
                  </c:pt>
                  <c:pt idx="1">
                    <c:v>0.12954429333509898</c:v>
                  </c:pt>
                  <c:pt idx="2">
                    <c:v>0.11029905828812003</c:v>
                  </c:pt>
                  <c:pt idx="3">
                    <c:v>3.6659841126183923E-2</c:v>
                  </c:pt>
                  <c:pt idx="4">
                    <c:v>3.5366383719172001E-2</c:v>
                  </c:pt>
                  <c:pt idx="5">
                    <c:v>2.949758199707897E-2</c:v>
                  </c:pt>
                </c:numCache>
              </c:numRef>
            </c:plus>
            <c:minus>
              <c:numRef>
                <c:f>'5'!$X$28:$X$33</c:f>
                <c:numCache>
                  <c:formatCode>General</c:formatCode>
                  <c:ptCount val="6"/>
                  <c:pt idx="0">
                    <c:v>0.146652641851027</c:v>
                  </c:pt>
                  <c:pt idx="1">
                    <c:v>0.17045570666490095</c:v>
                  </c:pt>
                  <c:pt idx="2">
                    <c:v>0.12970094171187996</c:v>
                  </c:pt>
                  <c:pt idx="3">
                    <c:v>6.3340158873816055E-2</c:v>
                  </c:pt>
                  <c:pt idx="4">
                    <c:v>6.4633616280827977E-2</c:v>
                  </c:pt>
                  <c:pt idx="5">
                    <c:v>5.050241800292099E-2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'5'!$AA$5:$AA$10</c:f>
              <c:strCache>
                <c:ptCount val="6"/>
                <c:pt idx="0">
                  <c:v>ICC1</c:v>
                </c:pt>
                <c:pt idx="1">
                  <c:v>ICC2</c:v>
                </c:pt>
                <c:pt idx="2">
                  <c:v>ICC3</c:v>
                </c:pt>
                <c:pt idx="3">
                  <c:v>ICC1k</c:v>
                </c:pt>
                <c:pt idx="4">
                  <c:v>ICC2k</c:v>
                </c:pt>
                <c:pt idx="5">
                  <c:v>ICC3k</c:v>
                </c:pt>
              </c:strCache>
            </c:strRef>
          </c:cat>
          <c:val>
            <c:numRef>
              <c:f>'5'!$AE$5:$AE$10</c:f>
              <c:numCache>
                <c:formatCode>@</c:formatCode>
                <c:ptCount val="6"/>
                <c:pt idx="0">
                  <c:v>0.70665264185102705</c:v>
                </c:pt>
                <c:pt idx="1">
                  <c:v>0.71045570666490099</c:v>
                </c:pt>
                <c:pt idx="2">
                  <c:v>0.75970094171187996</c:v>
                </c:pt>
                <c:pt idx="3">
                  <c:v>0.92334015887381604</c:v>
                </c:pt>
                <c:pt idx="4">
                  <c:v>0.92463361628082796</c:v>
                </c:pt>
                <c:pt idx="5">
                  <c:v>0.940502418002921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BA8-4264-8A08-C3CC318E85F2}"/>
            </c:ext>
          </c:extLst>
        </c:ser>
        <c:ser>
          <c:idx val="4"/>
          <c:order val="4"/>
          <c:tx>
            <c:strRef>
              <c:f>'5'!$AF$4</c:f>
              <c:strCache>
                <c:ptCount val="1"/>
                <c:pt idx="0">
                  <c:v>Pat+Bio-totem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'5'!$Y$36:$Y$41</c:f>
                <c:numCache>
                  <c:formatCode>General</c:formatCode>
                  <c:ptCount val="6"/>
                  <c:pt idx="0">
                    <c:v>0.14394949587560302</c:v>
                  </c:pt>
                  <c:pt idx="1">
                    <c:v>0.1555829890311109</c:v>
                  </c:pt>
                  <c:pt idx="2">
                    <c:v>0.11358468745526595</c:v>
                  </c:pt>
                  <c:pt idx="3">
                    <c:v>4.4903510982534978E-2</c:v>
                  </c:pt>
                  <c:pt idx="4">
                    <c:v>5.1747798052098948E-2</c:v>
                  </c:pt>
                  <c:pt idx="5">
                    <c:v>3.050799416976302E-2</c:v>
                  </c:pt>
                </c:numCache>
              </c:numRef>
            </c:plus>
            <c:minus>
              <c:numRef>
                <c:f>'5'!$X$36:$X$41</c:f>
                <c:numCache>
                  <c:formatCode>General</c:formatCode>
                  <c:ptCount val="6"/>
                  <c:pt idx="0">
                    <c:v>0.15605050412439703</c:v>
                  </c:pt>
                  <c:pt idx="1">
                    <c:v>0.21441701096888904</c:v>
                  </c:pt>
                  <c:pt idx="2">
                    <c:v>0.13641531254473405</c:v>
                  </c:pt>
                  <c:pt idx="3">
                    <c:v>7.5096489017465018E-2</c:v>
                  </c:pt>
                  <c:pt idx="4">
                    <c:v>9.8252201947900963E-2</c:v>
                  </c:pt>
                  <c:pt idx="5">
                    <c:v>4.949200583023694E-2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'5'!$AA$5:$AA$10</c:f>
              <c:strCache>
                <c:ptCount val="6"/>
                <c:pt idx="0">
                  <c:v>ICC1</c:v>
                </c:pt>
                <c:pt idx="1">
                  <c:v>ICC2</c:v>
                </c:pt>
                <c:pt idx="2">
                  <c:v>ICC3</c:v>
                </c:pt>
                <c:pt idx="3">
                  <c:v>ICC1k</c:v>
                </c:pt>
                <c:pt idx="4">
                  <c:v>ICC2k</c:v>
                </c:pt>
                <c:pt idx="5">
                  <c:v>ICC3k</c:v>
                </c:pt>
              </c:strCache>
            </c:strRef>
          </c:cat>
          <c:val>
            <c:numRef>
              <c:f>'5'!$AF$5:$AF$10</c:f>
              <c:numCache>
                <c:formatCode>0.000</c:formatCode>
                <c:ptCount val="6"/>
                <c:pt idx="0">
                  <c:v>0.65605050412439703</c:v>
                </c:pt>
                <c:pt idx="1">
                  <c:v>0.66441701096888905</c:v>
                </c:pt>
                <c:pt idx="2">
                  <c:v>0.75641531254473404</c:v>
                </c:pt>
                <c:pt idx="3">
                  <c:v>0.90509648901746498</c:v>
                </c:pt>
                <c:pt idx="4">
                  <c:v>0.90825220194790102</c:v>
                </c:pt>
                <c:pt idx="5">
                  <c:v>0.93949200583023695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A8-4264-8A08-C3CC318E85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7103279"/>
        <c:axId val="767106191"/>
      </c:barChart>
      <c:catAx>
        <c:axId val="767103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106191"/>
        <c:crosses val="autoZero"/>
        <c:auto val="1"/>
        <c:lblAlgn val="ctr"/>
        <c:lblOffset val="100"/>
        <c:noMultiLvlLbl val="0"/>
      </c:catAx>
      <c:valAx>
        <c:axId val="767106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Intra Class Correlations</a:t>
                </a:r>
                <a:endParaRPr lang="tr-TR"/>
              </a:p>
              <a:p>
                <a:pPr algn="ctr" rtl="0">
                  <a:defRPr/>
                </a:pPr>
                <a:endParaRPr lang="tr-T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103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66C2C-8EFC-4FC8-972C-BBF028C8D552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512EB-05ED-4B14-A9B1-593F93340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20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dirty="0"/>
              <a:t>tils-makale-8273-53250-457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07720-DC7B-4508-9B88-90DC66A203B3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2079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C09A-BD09-4E81-BEB0-4FCAB74CD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8005A-EB77-436F-AB13-45096ACF1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0EB9B-4078-4549-8742-788BFDA1E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7AC2-5BC9-4DD2-91FE-8CCB71C8636F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36861-3EAD-42B9-A13B-35835B7BF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31BEF-7357-46C7-AD42-44933FD6E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51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A35E5-B18C-4CDA-BEAE-3D55A218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1D1871-17BF-4B66-82B3-E0ED44328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DBDFB-D14B-49AC-8021-1A0D40A7A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539E0-D1F3-4BBF-9F5E-4E3F2B66ED80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C3FA1-5362-4B28-A592-A5247E4EC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990DD-7126-42F3-A32F-C64CEDA32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4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400759-57B7-4E42-9D63-C3E4F148B8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86E56-DC40-4DF0-B3A6-A2A6B174E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6183D-C87E-47D4-AEAC-78C1E3A78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67F6-AE91-4E67-ACC3-6E5F2D238574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D8C7A-E58F-4ABD-8FB3-CECE1745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97BF9-4746-47CC-808B-D9B95D4A3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92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BA35-C59F-4DA6-BA78-A6970DDA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6E8ED-E1BD-496E-8964-00B89DFDF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EE425-245B-4715-9E1E-DCB3B7307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E3573-9E40-4A36-B618-A5CC5F296F4F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44B6C-FA20-41BA-9252-0BDAD9149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DAC2B-9B50-48F0-9398-95A868CEA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5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613C2-37F9-487D-925E-6A0E4AAFF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DE910-7EC1-479A-8FBE-F327E1B8C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DA22-326C-4F98-9C40-AA108DEC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9DD16-4115-49B6-B5C8-4223369B8FFD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6BB2D-F2A9-4DEE-89E0-E1D79BBA3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EF6AD-AB66-4D92-996A-CD1301D9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58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7A5BE-EBFA-434B-9997-BA3FD7F6A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6DC8A-2B90-421F-A701-D0A5F3060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537E6-02FB-40E1-8D1F-02C9E7564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6052F-D9D5-4981-98B2-C7319E18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9197-4A93-4E6E-A352-90F7DBFDF0F1}" type="datetime1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D9FE0-2F08-42E6-AC1A-536D361C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96AEA-16F1-42C3-9B4D-AE2BADC1C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53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56F15-57B8-4F9E-8E50-AE7A085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167C4-454D-4F5A-8422-A086FBBB0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8DCCE-4674-43D0-A7F2-21604CCE0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02002A-07D8-46B2-BD90-C921DCE70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67A2F4-4D94-4E4E-B296-D7AE718F1F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866024-BF44-427C-BC5B-6EDAFE1CD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74467-02AD-41A7-AD17-AF97B61BC6D3}" type="datetime1">
              <a:rPr lang="en-US" smtClean="0"/>
              <a:t>10/17/2025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37BB43-F052-4E95-A5E2-C4DB4A77F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F7FF3C-6D73-455D-821B-80586284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42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340D-193A-4786-A5D3-041803CD6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3CB0CC-31BC-4595-998D-35C8F46A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A50C-DF0E-4EA3-94CB-B98C9A182FC2}" type="datetime1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90DDF-5C58-43C6-9305-819759305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2F93E-BBBD-4A46-8AEB-EE9910DB3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17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32684A-DC3B-42E0-B666-AAED66AA5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448A-5377-4684-AF68-5A708E5F2492}" type="datetime1">
              <a:rPr lang="en-US" smtClean="0"/>
              <a:t>10/17/2025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5A1EC-9A72-4262-9322-2F2FCABC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36BAC-969B-401E-9FE4-38A3B5CB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40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5DC7-589E-49BA-B2BC-5592A86F7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D4FCD-CEAF-4F81-A3DE-3E602DF10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4FB2E-8068-4402-9045-11E649B64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04152-59E4-4409-A321-94CCB9073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F243F-5C1F-4DAD-A6FE-97404D780CA4}" type="datetime1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2F640-8E00-41CC-8954-A6CEF7FAE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35097-7ED6-4F6E-8CA0-ACF0DE850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72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3B28-FB09-4D4B-9908-1C1C863D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E2A23D-6CEE-4A69-85B4-AB457CA22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F6AB7-C9CB-4C9E-963C-4D90299CD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55F99-4902-4DF5-94BD-15B9CFD32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D591-3EBF-46BD-A897-304B191D1A56}" type="datetime1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4E1E2-66DB-4497-8986-9814AA5E3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D53CA-3874-443E-A755-690262E44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79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6A2AE5-003C-4AA6-9C7E-E8D1C4FD1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9F684-7DC2-44E2-A423-945DCBD9E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A3267-8047-4E91-B8C2-CFA95C0530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7B81C-6BA2-41AE-BCAB-673A48A3AFCE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1A26-253E-4231-86F1-68F06F62C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0ACBC-6156-4183-98B0-4B67AA4A4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6FA55-1B99-446A-B3C7-3B3886E3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4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chart" Target="../charts/chart2.xml"/><Relationship Id="rId7" Type="http://schemas.openxmlformats.org/officeDocument/2006/relationships/image" Target="../media/image5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1EF24-A7F6-4F1C-B4E0-27595A0A16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Örnek Proje Anlatımı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89A57-C8EB-4793-A9F5-9B434F6DD0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Meme Kanserlerinde Tümör </a:t>
            </a:r>
            <a:r>
              <a:rPr lang="tr-TR" sz="18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Infiltre</a:t>
            </a:r>
            <a:r>
              <a:rPr lang="tr-TR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Lenfositlerini Tarama Ve </a:t>
            </a:r>
            <a:r>
              <a:rPr lang="tr-TR" sz="18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Immünoterapi</a:t>
            </a:r>
            <a:r>
              <a:rPr lang="tr-TR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Uygunluğunun Yapay Zeka </a:t>
            </a:r>
            <a:r>
              <a:rPr lang="tr-TR" sz="18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Tabanli</a:t>
            </a:r>
            <a:r>
              <a:rPr lang="tr-TR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Tanisina</a:t>
            </a:r>
            <a:r>
              <a:rPr lang="tr-TR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Yönelik Karar Destek Ve Analiz Sistemi Geliştirilmesi</a:t>
            </a:r>
          </a:p>
          <a:p>
            <a:r>
              <a:rPr lang="tr-TR" sz="1800" b="1" dirty="0">
                <a:solidFill>
                  <a:srgbClr val="333333"/>
                </a:solidFill>
                <a:latin typeface="Arial" panose="020B0604020202020204" pitchFamily="34" charset="0"/>
              </a:rPr>
              <a:t>TÜBİTAK TEYDEB 1511</a:t>
            </a:r>
          </a:p>
          <a:p>
            <a:r>
              <a:rPr lang="tr-TR" sz="1800" dirty="0">
                <a:solidFill>
                  <a:srgbClr val="333333"/>
                </a:solidFill>
                <a:latin typeface="Arial" panose="020B0604020202020204" pitchFamily="34" charset="0"/>
              </a:rPr>
              <a:t>ARGENİT / HAYDARPAŞA Patoloji Bölümü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354F8-B82C-49D2-8421-079F21027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86" y="5888283"/>
            <a:ext cx="3211947" cy="550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7CFE7-9205-4C13-A8AA-631277037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534" y="339534"/>
            <a:ext cx="6312693" cy="1827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C04BBC-9174-4B27-8405-BEFE2047D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647" y="5809002"/>
            <a:ext cx="2771153" cy="709464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59C3C04A-155A-4C52-96AA-2F388C125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497" y="5003780"/>
            <a:ext cx="1769005" cy="176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751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777E-336F-47E6-B723-41719492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661"/>
          </a:xfrm>
        </p:spPr>
        <p:txBody>
          <a:bodyPr/>
          <a:lstStyle/>
          <a:p>
            <a:r>
              <a:rPr lang="tr-TR" dirty="0"/>
              <a:t>Test ve </a:t>
            </a:r>
            <a:r>
              <a:rPr lang="tr-TR" dirty="0" err="1"/>
              <a:t>Validasyon</a:t>
            </a:r>
            <a:r>
              <a:rPr lang="tr-TR" dirty="0"/>
              <a:t> Çalışmaları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791F8-187A-42C0-925D-922A17BC2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055"/>
            <a:ext cx="10515600" cy="117432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tr-TR" dirty="0"/>
              <a:t>M</a:t>
            </a:r>
            <a:r>
              <a:rPr lang="tr-TR" baseline="-25000" dirty="0"/>
              <a:t>S</a:t>
            </a:r>
            <a:r>
              <a:rPr lang="tr-TR" dirty="0"/>
              <a:t>: </a:t>
            </a:r>
            <a:r>
              <a:rPr lang="tr-TR" dirty="0" err="1"/>
              <a:t>Stromal</a:t>
            </a:r>
            <a:r>
              <a:rPr lang="tr-TR" dirty="0"/>
              <a:t> Alan </a:t>
            </a:r>
            <a:r>
              <a:rPr lang="tr-TR" dirty="0" err="1"/>
              <a:t>Bölütleme</a:t>
            </a:r>
            <a:r>
              <a:rPr lang="tr-TR" dirty="0"/>
              <a:t> Uyumu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tr-TR" dirty="0"/>
              <a:t>M</a:t>
            </a:r>
            <a:r>
              <a:rPr lang="tr-TR" baseline="-25000" dirty="0"/>
              <a:t>L</a:t>
            </a:r>
            <a:r>
              <a:rPr lang="tr-TR" dirty="0"/>
              <a:t>: Lenfosit  Hücre Saptama Uyumu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tr-TR" dirty="0"/>
              <a:t>M</a:t>
            </a:r>
            <a:r>
              <a:rPr lang="tr-TR" baseline="-25000" dirty="0"/>
              <a:t>T</a:t>
            </a:r>
            <a:r>
              <a:rPr lang="tr-TR" dirty="0"/>
              <a:t>: </a:t>
            </a:r>
            <a:r>
              <a:rPr lang="tr-TR" dirty="0" err="1"/>
              <a:t>TILs</a:t>
            </a:r>
            <a:r>
              <a:rPr lang="tr-TR" dirty="0"/>
              <a:t> Skor Uyumu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  <p:cxnSp>
        <p:nvCxnSpPr>
          <p:cNvPr id="4" name="Straight Arrow Connector 19">
            <a:extLst>
              <a:ext uri="{FF2B5EF4-FFF2-40B4-BE49-F238E27FC236}">
                <a16:creationId xmlns:a16="http://schemas.microsoft.com/office/drawing/2014/main" id="{C3281D17-0904-417E-95F3-A1F5314187A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786923" y="2157119"/>
            <a:ext cx="159356" cy="110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19">
            <a:extLst>
              <a:ext uri="{FF2B5EF4-FFF2-40B4-BE49-F238E27FC236}">
                <a16:creationId xmlns:a16="http://schemas.microsoft.com/office/drawing/2014/main" id="{CE9CC5EF-FF10-4747-8D10-3F0D99BDD1D3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>
            <a:off x="7775079" y="2157119"/>
            <a:ext cx="181188" cy="21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19">
            <a:extLst>
              <a:ext uri="{FF2B5EF4-FFF2-40B4-BE49-F238E27FC236}">
                <a16:creationId xmlns:a16="http://schemas.microsoft.com/office/drawing/2014/main" id="{E8BB13E1-C8D6-48EE-8419-F60DB6D89DC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789489" y="4524125"/>
            <a:ext cx="1567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9">
            <a:extLst>
              <a:ext uri="{FF2B5EF4-FFF2-40B4-BE49-F238E27FC236}">
                <a16:creationId xmlns:a16="http://schemas.microsoft.com/office/drawing/2014/main" id="{3DC28789-6B1A-4DC1-A895-38BED5B47DFA}"/>
              </a:ext>
            </a:extLst>
          </p:cNvPr>
          <p:cNvCxnSpPr>
            <a:cxnSpLocks/>
            <a:stCxn id="15" idx="3"/>
            <a:endCxn id="16" idx="2"/>
          </p:cNvCxnSpPr>
          <p:nvPr/>
        </p:nvCxnSpPr>
        <p:spPr>
          <a:xfrm>
            <a:off x="7775079" y="4524125"/>
            <a:ext cx="20213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15">
            <a:extLst>
              <a:ext uri="{FF2B5EF4-FFF2-40B4-BE49-F238E27FC236}">
                <a16:creationId xmlns:a16="http://schemas.microsoft.com/office/drawing/2014/main" id="{43D9695C-134E-480F-9E81-E2A46BFF3961}"/>
              </a:ext>
            </a:extLst>
          </p:cNvPr>
          <p:cNvCxnSpPr>
            <a:cxnSpLocks/>
            <a:stCxn id="10" idx="0"/>
            <a:endCxn id="17" idx="1"/>
          </p:cNvCxnSpPr>
          <p:nvPr/>
        </p:nvCxnSpPr>
        <p:spPr>
          <a:xfrm rot="5400000" flipH="1" flipV="1">
            <a:off x="2983366" y="1998467"/>
            <a:ext cx="665728" cy="10018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15">
            <a:extLst>
              <a:ext uri="{FF2B5EF4-FFF2-40B4-BE49-F238E27FC236}">
                <a16:creationId xmlns:a16="http://schemas.microsoft.com/office/drawing/2014/main" id="{3350734A-C3E2-421D-829C-B45509B06B7D}"/>
              </a:ext>
            </a:extLst>
          </p:cNvPr>
          <p:cNvCxnSpPr>
            <a:cxnSpLocks/>
            <a:stCxn id="10" idx="2"/>
            <a:endCxn id="18" idx="1"/>
          </p:cNvCxnSpPr>
          <p:nvPr/>
        </p:nvCxnSpPr>
        <p:spPr>
          <a:xfrm rot="16200000" flipH="1">
            <a:off x="3162761" y="3873039"/>
            <a:ext cx="306937" cy="100179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5">
            <a:extLst>
              <a:ext uri="{FF2B5EF4-FFF2-40B4-BE49-F238E27FC236}">
                <a16:creationId xmlns:a16="http://schemas.microsoft.com/office/drawing/2014/main" id="{43CD00CC-69C6-4D90-A3A2-C42B55461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30" y="2832231"/>
            <a:ext cx="1828800" cy="138824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1DCB981E-0FF9-4AFF-AED8-AD8809F54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123" y="1474043"/>
            <a:ext cx="1828800" cy="1388240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A613C83-5C72-40B7-9FB3-DD7D57AE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279" y="1462999"/>
            <a:ext cx="1828800" cy="138824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779A21A-FFAF-4166-92C2-437600D6D176}"/>
              </a:ext>
            </a:extLst>
          </p:cNvPr>
          <p:cNvSpPr/>
          <p:nvPr/>
        </p:nvSpPr>
        <p:spPr>
          <a:xfrm>
            <a:off x="7956267" y="1797056"/>
            <a:ext cx="826060" cy="72451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TILs Score</a:t>
            </a:r>
          </a:p>
        </p:txBody>
      </p:sp>
      <p:pic>
        <p:nvPicPr>
          <p:cNvPr id="14" name="Resim 74">
            <a:extLst>
              <a:ext uri="{FF2B5EF4-FFF2-40B4-BE49-F238E27FC236}">
                <a16:creationId xmlns:a16="http://schemas.microsoft.com/office/drawing/2014/main" id="{94AF405B-946F-402A-84B9-5A937C299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689" y="3829178"/>
            <a:ext cx="1828800" cy="1389893"/>
          </a:xfrm>
          <a:prstGeom prst="rect">
            <a:avLst/>
          </a:prstGeom>
        </p:spPr>
      </p:pic>
      <p:pic>
        <p:nvPicPr>
          <p:cNvPr id="15" name="Resim 75">
            <a:extLst>
              <a:ext uri="{FF2B5EF4-FFF2-40B4-BE49-F238E27FC236}">
                <a16:creationId xmlns:a16="http://schemas.microsoft.com/office/drawing/2014/main" id="{C69FA1E6-DE5D-4208-BA88-5DFF796D4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279" y="3829178"/>
            <a:ext cx="1828800" cy="138989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2BBDAD60-6383-479F-8DF9-ACC1E02919F2}"/>
              </a:ext>
            </a:extLst>
          </p:cNvPr>
          <p:cNvSpPr/>
          <p:nvPr/>
        </p:nvSpPr>
        <p:spPr>
          <a:xfrm>
            <a:off x="7977211" y="4161868"/>
            <a:ext cx="826060" cy="72451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TILs Score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C5C09C55-ADE8-4D4D-9189-C22BEF95E782}"/>
              </a:ext>
            </a:extLst>
          </p:cNvPr>
          <p:cNvSpPr/>
          <p:nvPr/>
        </p:nvSpPr>
        <p:spPr>
          <a:xfrm>
            <a:off x="3817130" y="1389263"/>
            <a:ext cx="5029200" cy="1554480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251B0CAE-38DA-4701-9CA7-0D0914E300ED}"/>
              </a:ext>
            </a:extLst>
          </p:cNvPr>
          <p:cNvSpPr/>
          <p:nvPr/>
        </p:nvSpPr>
        <p:spPr>
          <a:xfrm>
            <a:off x="3817129" y="3750168"/>
            <a:ext cx="5029200" cy="1554480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40">
            <a:extLst>
              <a:ext uri="{FF2B5EF4-FFF2-40B4-BE49-F238E27FC236}">
                <a16:creationId xmlns:a16="http://schemas.microsoft.com/office/drawing/2014/main" id="{29605AE7-1494-4954-8DE7-BF3D64B6D46B}"/>
              </a:ext>
            </a:extLst>
          </p:cNvPr>
          <p:cNvSpPr txBox="1"/>
          <p:nvPr/>
        </p:nvSpPr>
        <p:spPr>
          <a:xfrm>
            <a:off x="3031809" y="1723815"/>
            <a:ext cx="892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Observer 1</a:t>
            </a:r>
          </a:p>
        </p:txBody>
      </p:sp>
      <p:sp>
        <p:nvSpPr>
          <p:cNvPr id="20" name="TextBox 40">
            <a:extLst>
              <a:ext uri="{FF2B5EF4-FFF2-40B4-BE49-F238E27FC236}">
                <a16:creationId xmlns:a16="http://schemas.microsoft.com/office/drawing/2014/main" id="{602EC6D1-F5E3-4857-9A2D-0491A4F4376F}"/>
              </a:ext>
            </a:extLst>
          </p:cNvPr>
          <p:cNvSpPr txBox="1"/>
          <p:nvPr/>
        </p:nvSpPr>
        <p:spPr>
          <a:xfrm>
            <a:off x="3031809" y="4633097"/>
            <a:ext cx="892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Observer 2</a:t>
            </a:r>
          </a:p>
        </p:txBody>
      </p:sp>
      <p:sp>
        <p:nvSpPr>
          <p:cNvPr id="21" name="TextBox 40">
            <a:extLst>
              <a:ext uri="{FF2B5EF4-FFF2-40B4-BE49-F238E27FC236}">
                <a16:creationId xmlns:a16="http://schemas.microsoft.com/office/drawing/2014/main" id="{FB81624C-C8A0-4CFF-9649-CDB4C2705F12}"/>
              </a:ext>
            </a:extLst>
          </p:cNvPr>
          <p:cNvSpPr txBox="1"/>
          <p:nvPr/>
        </p:nvSpPr>
        <p:spPr>
          <a:xfrm>
            <a:off x="1883604" y="4220469"/>
            <a:ext cx="995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Input Image</a:t>
            </a:r>
          </a:p>
        </p:txBody>
      </p:sp>
      <p:sp>
        <p:nvSpPr>
          <p:cNvPr id="23" name="Left-Right Arrow 21">
            <a:extLst>
              <a:ext uri="{FF2B5EF4-FFF2-40B4-BE49-F238E27FC236}">
                <a16:creationId xmlns:a16="http://schemas.microsoft.com/office/drawing/2014/main" id="{F811D6ED-8FB9-4E3C-90D2-BB2FA5853E5C}"/>
              </a:ext>
            </a:extLst>
          </p:cNvPr>
          <p:cNvSpPr/>
          <p:nvPr/>
        </p:nvSpPr>
        <p:spPr>
          <a:xfrm rot="16200000">
            <a:off x="7856326" y="2913804"/>
            <a:ext cx="1126386" cy="7816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M</a:t>
            </a:r>
            <a:r>
              <a:rPr lang="en-US" sz="1600" baseline="-25000" dirty="0"/>
              <a:t>T</a:t>
            </a:r>
          </a:p>
        </p:txBody>
      </p:sp>
      <p:sp>
        <p:nvSpPr>
          <p:cNvPr id="24" name="Left-Right Arrow 21">
            <a:extLst>
              <a:ext uri="{FF2B5EF4-FFF2-40B4-BE49-F238E27FC236}">
                <a16:creationId xmlns:a16="http://schemas.microsoft.com/office/drawing/2014/main" id="{A1394CBC-0E32-4E20-9FE8-D152E780E622}"/>
              </a:ext>
            </a:extLst>
          </p:cNvPr>
          <p:cNvSpPr/>
          <p:nvPr/>
        </p:nvSpPr>
        <p:spPr>
          <a:xfrm rot="16200000">
            <a:off x="6288444" y="2913804"/>
            <a:ext cx="1126386" cy="7816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M</a:t>
            </a:r>
            <a:r>
              <a:rPr lang="en-US" sz="1600" baseline="-25000" dirty="0"/>
              <a:t>L</a:t>
            </a:r>
          </a:p>
        </p:txBody>
      </p:sp>
      <p:sp>
        <p:nvSpPr>
          <p:cNvPr id="25" name="Left-Right Arrow 21">
            <a:extLst>
              <a:ext uri="{FF2B5EF4-FFF2-40B4-BE49-F238E27FC236}">
                <a16:creationId xmlns:a16="http://schemas.microsoft.com/office/drawing/2014/main" id="{F6359B19-5490-475C-9415-2C71B4D33B15}"/>
              </a:ext>
            </a:extLst>
          </p:cNvPr>
          <p:cNvSpPr/>
          <p:nvPr/>
        </p:nvSpPr>
        <p:spPr>
          <a:xfrm rot="16200000">
            <a:off x="4319503" y="2913803"/>
            <a:ext cx="1126386" cy="7816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M</a:t>
            </a:r>
            <a:r>
              <a:rPr lang="en-US" sz="1600" baseline="-25000" dirty="0"/>
              <a:t>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2FE7A5B-289F-468A-80F5-C245B64E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48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777E-336F-47E6-B723-41719492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532" y="162907"/>
            <a:ext cx="10515600" cy="583142"/>
          </a:xfrm>
        </p:spPr>
        <p:txBody>
          <a:bodyPr>
            <a:normAutofit fontScale="90000"/>
          </a:bodyPr>
          <a:lstStyle/>
          <a:p>
            <a:r>
              <a:rPr lang="tr-TR" dirty="0"/>
              <a:t>Test ve </a:t>
            </a:r>
            <a:r>
              <a:rPr lang="tr-TR" dirty="0" err="1"/>
              <a:t>Validasyon</a:t>
            </a:r>
            <a:r>
              <a:rPr lang="tr-TR" dirty="0"/>
              <a:t> Çalışmaları</a:t>
            </a:r>
            <a:endParaRPr lang="en-US" dirty="0"/>
          </a:p>
        </p:txBody>
      </p:sp>
      <p:pic>
        <p:nvPicPr>
          <p:cNvPr id="26" name="Resim 3">
            <a:extLst>
              <a:ext uri="{FF2B5EF4-FFF2-40B4-BE49-F238E27FC236}">
                <a16:creationId xmlns:a16="http://schemas.microsoft.com/office/drawing/2014/main" id="{79A614AA-0A97-4E1F-A72B-D054F07BA0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8" y="1306288"/>
            <a:ext cx="2194560" cy="2194560"/>
          </a:xfrm>
          <a:prstGeom prst="rect">
            <a:avLst/>
          </a:prstGeom>
        </p:spPr>
      </p:pic>
      <p:pic>
        <p:nvPicPr>
          <p:cNvPr id="27" name="Resim 4">
            <a:extLst>
              <a:ext uri="{FF2B5EF4-FFF2-40B4-BE49-F238E27FC236}">
                <a16:creationId xmlns:a16="http://schemas.microsoft.com/office/drawing/2014/main" id="{C41D96E0-823E-4335-9317-6169865E8E5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8" y="3603136"/>
            <a:ext cx="2194560" cy="2194560"/>
          </a:xfrm>
          <a:prstGeom prst="rect">
            <a:avLst/>
          </a:prstGeom>
        </p:spPr>
      </p:pic>
      <p:pic>
        <p:nvPicPr>
          <p:cNvPr id="28" name="Resim 10">
            <a:extLst>
              <a:ext uri="{FF2B5EF4-FFF2-40B4-BE49-F238E27FC236}">
                <a16:creationId xmlns:a16="http://schemas.microsoft.com/office/drawing/2014/main" id="{B469D459-2BBF-4ED2-93E4-BCD953784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330" y="1300047"/>
            <a:ext cx="2194560" cy="2194560"/>
          </a:xfrm>
          <a:prstGeom prst="rect">
            <a:avLst/>
          </a:prstGeom>
        </p:spPr>
      </p:pic>
      <p:pic>
        <p:nvPicPr>
          <p:cNvPr id="29" name="Resim 12">
            <a:extLst>
              <a:ext uri="{FF2B5EF4-FFF2-40B4-BE49-F238E27FC236}">
                <a16:creationId xmlns:a16="http://schemas.microsoft.com/office/drawing/2014/main" id="{D5A36D8C-F530-4A33-ADA7-D3F7D0F1B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052" y="1300047"/>
            <a:ext cx="2194560" cy="2194560"/>
          </a:xfrm>
          <a:prstGeom prst="rect">
            <a:avLst/>
          </a:prstGeom>
        </p:spPr>
      </p:pic>
      <p:pic>
        <p:nvPicPr>
          <p:cNvPr id="30" name="Resim 14">
            <a:extLst>
              <a:ext uri="{FF2B5EF4-FFF2-40B4-BE49-F238E27FC236}">
                <a16:creationId xmlns:a16="http://schemas.microsoft.com/office/drawing/2014/main" id="{459C15E9-044D-4584-A342-62A44CDFA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774" y="1300047"/>
            <a:ext cx="2194560" cy="2194560"/>
          </a:xfrm>
          <a:prstGeom prst="rect">
            <a:avLst/>
          </a:prstGeom>
        </p:spPr>
      </p:pic>
      <p:pic>
        <p:nvPicPr>
          <p:cNvPr id="31" name="Resim 16">
            <a:extLst>
              <a:ext uri="{FF2B5EF4-FFF2-40B4-BE49-F238E27FC236}">
                <a16:creationId xmlns:a16="http://schemas.microsoft.com/office/drawing/2014/main" id="{0939A9F5-9362-4EC4-AF02-091C0B9E3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8496" y="1300047"/>
            <a:ext cx="2194560" cy="2194560"/>
          </a:xfrm>
          <a:prstGeom prst="rect">
            <a:avLst/>
          </a:prstGeom>
        </p:spPr>
      </p:pic>
      <p:pic>
        <p:nvPicPr>
          <p:cNvPr id="32" name="Resim 18">
            <a:extLst>
              <a:ext uri="{FF2B5EF4-FFF2-40B4-BE49-F238E27FC236}">
                <a16:creationId xmlns:a16="http://schemas.microsoft.com/office/drawing/2014/main" id="{67520EAB-8B8C-4082-967A-843835FACC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1330" y="3603136"/>
            <a:ext cx="2194560" cy="2194560"/>
          </a:xfrm>
          <a:prstGeom prst="rect">
            <a:avLst/>
          </a:prstGeom>
        </p:spPr>
      </p:pic>
      <p:pic>
        <p:nvPicPr>
          <p:cNvPr id="33" name="Resim 20">
            <a:extLst>
              <a:ext uri="{FF2B5EF4-FFF2-40B4-BE49-F238E27FC236}">
                <a16:creationId xmlns:a16="http://schemas.microsoft.com/office/drawing/2014/main" id="{D93CB0DC-3BC4-4ABC-854A-773B8BF087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7052" y="3603136"/>
            <a:ext cx="2194560" cy="2194560"/>
          </a:xfrm>
          <a:prstGeom prst="rect">
            <a:avLst/>
          </a:prstGeom>
        </p:spPr>
      </p:pic>
      <p:pic>
        <p:nvPicPr>
          <p:cNvPr id="34" name="Resim 22">
            <a:extLst>
              <a:ext uri="{FF2B5EF4-FFF2-40B4-BE49-F238E27FC236}">
                <a16:creationId xmlns:a16="http://schemas.microsoft.com/office/drawing/2014/main" id="{CCB928A0-AE55-49FA-A515-73F0A31134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2774" y="3603136"/>
            <a:ext cx="2194560" cy="2194560"/>
          </a:xfrm>
          <a:prstGeom prst="rect">
            <a:avLst/>
          </a:prstGeom>
        </p:spPr>
      </p:pic>
      <p:pic>
        <p:nvPicPr>
          <p:cNvPr id="35" name="Resim 24">
            <a:extLst>
              <a:ext uri="{FF2B5EF4-FFF2-40B4-BE49-F238E27FC236}">
                <a16:creationId xmlns:a16="http://schemas.microsoft.com/office/drawing/2014/main" id="{116294C4-9082-4B27-97AA-BBF0A73A62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8496" y="3603136"/>
            <a:ext cx="2194560" cy="2194560"/>
          </a:xfrm>
          <a:prstGeom prst="rect">
            <a:avLst/>
          </a:prstGeom>
        </p:spPr>
      </p:pic>
      <p:sp>
        <p:nvSpPr>
          <p:cNvPr id="36" name="Metin kutusu 25">
            <a:extLst>
              <a:ext uri="{FF2B5EF4-FFF2-40B4-BE49-F238E27FC236}">
                <a16:creationId xmlns:a16="http://schemas.microsoft.com/office/drawing/2014/main" id="{9216A9DE-EA21-4174-BF01-BF4683ACEDDD}"/>
              </a:ext>
            </a:extLst>
          </p:cNvPr>
          <p:cNvSpPr txBox="1"/>
          <p:nvPr/>
        </p:nvSpPr>
        <p:spPr>
          <a:xfrm>
            <a:off x="3321531" y="930715"/>
            <a:ext cx="776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Pat1</a:t>
            </a:r>
            <a:endParaRPr lang="tr-TR" dirty="0"/>
          </a:p>
        </p:txBody>
      </p:sp>
      <p:sp>
        <p:nvSpPr>
          <p:cNvPr id="37" name="Metin kutusu 26">
            <a:extLst>
              <a:ext uri="{FF2B5EF4-FFF2-40B4-BE49-F238E27FC236}">
                <a16:creationId xmlns:a16="http://schemas.microsoft.com/office/drawing/2014/main" id="{99111896-0515-48D0-BE3D-F71AB1720FFF}"/>
              </a:ext>
            </a:extLst>
          </p:cNvPr>
          <p:cNvSpPr txBox="1"/>
          <p:nvPr/>
        </p:nvSpPr>
        <p:spPr>
          <a:xfrm>
            <a:off x="5639818" y="930715"/>
            <a:ext cx="776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Pat2</a:t>
            </a:r>
            <a:endParaRPr lang="tr-TR" dirty="0"/>
          </a:p>
        </p:txBody>
      </p:sp>
      <p:sp>
        <p:nvSpPr>
          <p:cNvPr id="38" name="Metin kutusu 27">
            <a:extLst>
              <a:ext uri="{FF2B5EF4-FFF2-40B4-BE49-F238E27FC236}">
                <a16:creationId xmlns:a16="http://schemas.microsoft.com/office/drawing/2014/main" id="{693EDD32-0288-454E-ABA1-70A48C340C6D}"/>
              </a:ext>
            </a:extLst>
          </p:cNvPr>
          <p:cNvSpPr txBox="1"/>
          <p:nvPr/>
        </p:nvSpPr>
        <p:spPr>
          <a:xfrm>
            <a:off x="8081790" y="930715"/>
            <a:ext cx="776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Pat3</a:t>
            </a:r>
            <a:endParaRPr lang="tr-TR" dirty="0"/>
          </a:p>
        </p:txBody>
      </p:sp>
      <p:sp>
        <p:nvSpPr>
          <p:cNvPr id="39" name="Metin kutusu 28">
            <a:extLst>
              <a:ext uri="{FF2B5EF4-FFF2-40B4-BE49-F238E27FC236}">
                <a16:creationId xmlns:a16="http://schemas.microsoft.com/office/drawing/2014/main" id="{49C0E08E-0159-449F-B9A5-C0D08FD9556E}"/>
              </a:ext>
            </a:extLst>
          </p:cNvPr>
          <p:cNvSpPr txBox="1"/>
          <p:nvPr/>
        </p:nvSpPr>
        <p:spPr>
          <a:xfrm>
            <a:off x="10387512" y="930715"/>
            <a:ext cx="776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Pat4</a:t>
            </a:r>
            <a:endParaRPr lang="tr-T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833A9-6224-4BFB-9471-83761DA5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54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08A6AEA-C1D6-4D56-A974-E272168CE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797859"/>
            <a:ext cx="914400" cy="9144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6F65A6C-CEF3-4734-AD54-320A5AA8C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840753"/>
            <a:ext cx="914400" cy="9144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8DF51963-13AF-469E-8033-1D3B5C2F0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2883647"/>
            <a:ext cx="914400" cy="9144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A0A4D08E-CD2C-449A-A9E1-51AB4CC1C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3926542"/>
            <a:ext cx="914400" cy="914400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DF5E5559-5C94-41D1-A247-9EB02CB19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1095" y="797859"/>
            <a:ext cx="914400" cy="91440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9548EC4-DDDD-4F6B-ABDD-D0F3DFAC5F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1095" y="1840753"/>
            <a:ext cx="914400" cy="91440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9ED233F4-3D1F-4136-A45E-EFEC797C48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5199" y="2883647"/>
            <a:ext cx="914400" cy="914400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AC0A2123-86B8-4D71-A807-02F530F940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1095" y="3926542"/>
            <a:ext cx="914400" cy="914400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C43669E3-CD51-45B0-8C67-67E462B7CD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8885" y="806824"/>
            <a:ext cx="914400" cy="914400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3AFCD702-765B-4C83-8C19-E7CC4DE393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38885" y="1886614"/>
            <a:ext cx="914400" cy="914400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9CEA9527-1579-45E1-8D72-88C0DA9B4D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38885" y="2892612"/>
            <a:ext cx="914400" cy="914400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1B724D78-2160-45D9-BA80-B5F7899D1B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38885" y="3935507"/>
            <a:ext cx="914400" cy="914400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4DE2230C-24E1-4919-9EE2-2A7203C9915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01842" y="1108919"/>
            <a:ext cx="1371600" cy="1371600"/>
          </a:xfrm>
          <a:prstGeom prst="rect">
            <a:avLst/>
          </a:prstGeom>
        </p:spPr>
      </p:pic>
      <p:sp>
        <p:nvSpPr>
          <p:cNvPr id="23" name="Dikdörtgen 22">
            <a:extLst>
              <a:ext uri="{FF2B5EF4-FFF2-40B4-BE49-F238E27FC236}">
                <a16:creationId xmlns:a16="http://schemas.microsoft.com/office/drawing/2014/main" id="{F900447D-6432-4D71-8F49-D05D4B780604}"/>
              </a:ext>
            </a:extLst>
          </p:cNvPr>
          <p:cNvSpPr/>
          <p:nvPr/>
        </p:nvSpPr>
        <p:spPr>
          <a:xfrm>
            <a:off x="9162697" y="5165165"/>
            <a:ext cx="1469647" cy="10080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Distance Transform Based Weight Vector</a:t>
            </a:r>
            <a:endParaRPr lang="tr-TR" sz="1400" dirty="0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56D18C87-EEFD-438E-B718-D768877A733F}"/>
              </a:ext>
            </a:extLst>
          </p:cNvPr>
          <p:cNvSpPr/>
          <p:nvPr/>
        </p:nvSpPr>
        <p:spPr>
          <a:xfrm>
            <a:off x="6167718" y="5165165"/>
            <a:ext cx="1819834" cy="10080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Boundary-Weighted Fleiss’ Kappa</a:t>
            </a:r>
            <a:endParaRPr lang="tr-TR" sz="1400" dirty="0"/>
          </a:p>
        </p:txBody>
      </p:sp>
      <p:cxnSp>
        <p:nvCxnSpPr>
          <p:cNvPr id="26" name="Bağlayıcı: Dirsek 25">
            <a:extLst>
              <a:ext uri="{FF2B5EF4-FFF2-40B4-BE49-F238E27FC236}">
                <a16:creationId xmlns:a16="http://schemas.microsoft.com/office/drawing/2014/main" id="{BD4BF81E-4FCF-4C1E-997C-B61328D47304}"/>
              </a:ext>
            </a:extLst>
          </p:cNvPr>
          <p:cNvCxnSpPr>
            <a:cxnSpLocks/>
            <a:stCxn id="89" idx="2"/>
            <a:endCxn id="24" idx="1"/>
          </p:cNvCxnSpPr>
          <p:nvPr/>
        </p:nvCxnSpPr>
        <p:spPr>
          <a:xfrm rot="16200000" flipH="1">
            <a:off x="4362316" y="3863799"/>
            <a:ext cx="1536474" cy="207433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F4677DDF-8ADC-4775-93A9-D177B39E4B68}"/>
              </a:ext>
            </a:extLst>
          </p:cNvPr>
          <p:cNvCxnSpPr>
            <a:cxnSpLocks/>
            <a:stCxn id="131" idx="2"/>
            <a:endCxn id="23" idx="0"/>
          </p:cNvCxnSpPr>
          <p:nvPr/>
        </p:nvCxnSpPr>
        <p:spPr>
          <a:xfrm>
            <a:off x="9887642" y="4821126"/>
            <a:ext cx="9879" cy="3440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Dikdörtgen 37">
            <a:extLst>
              <a:ext uri="{FF2B5EF4-FFF2-40B4-BE49-F238E27FC236}">
                <a16:creationId xmlns:a16="http://schemas.microsoft.com/office/drawing/2014/main" id="{B553C0B1-9865-4AE6-890D-DD4CCC0A7D78}"/>
              </a:ext>
            </a:extLst>
          </p:cNvPr>
          <p:cNvSpPr/>
          <p:nvPr/>
        </p:nvSpPr>
        <p:spPr>
          <a:xfrm>
            <a:off x="5342964" y="229617"/>
            <a:ext cx="1034669" cy="477223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9" name="Metin kutusu 38">
            <a:extLst>
              <a:ext uri="{FF2B5EF4-FFF2-40B4-BE49-F238E27FC236}">
                <a16:creationId xmlns:a16="http://schemas.microsoft.com/office/drawing/2014/main" id="{7BCE1956-0341-4FB6-94CE-9D78667C75AC}"/>
              </a:ext>
            </a:extLst>
          </p:cNvPr>
          <p:cNvSpPr txBox="1"/>
          <p:nvPr/>
        </p:nvSpPr>
        <p:spPr>
          <a:xfrm>
            <a:off x="5389986" y="202723"/>
            <a:ext cx="1010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Input</a:t>
            </a:r>
            <a:r>
              <a:rPr lang="en-US" sz="1200" dirty="0"/>
              <a:t> Stromal Annotations </a:t>
            </a:r>
            <a:endParaRPr lang="tr-TR" sz="1200" baseline="-25000" dirty="0"/>
          </a:p>
        </p:txBody>
      </p:sp>
      <p:sp>
        <p:nvSpPr>
          <p:cNvPr id="42" name="Dikdörtgen 41">
            <a:extLst>
              <a:ext uri="{FF2B5EF4-FFF2-40B4-BE49-F238E27FC236}">
                <a16:creationId xmlns:a16="http://schemas.microsoft.com/office/drawing/2014/main" id="{6AAC7485-83D3-4F7C-A3C0-38EFFE5FFE0D}"/>
              </a:ext>
            </a:extLst>
          </p:cNvPr>
          <p:cNvSpPr/>
          <p:nvPr/>
        </p:nvSpPr>
        <p:spPr>
          <a:xfrm>
            <a:off x="6553882" y="237205"/>
            <a:ext cx="1034669" cy="477223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3" name="Metin kutusu 42">
            <a:extLst>
              <a:ext uri="{FF2B5EF4-FFF2-40B4-BE49-F238E27FC236}">
                <a16:creationId xmlns:a16="http://schemas.microsoft.com/office/drawing/2014/main" id="{1CC51382-4DF0-4908-B141-D05CC5E1A85E}"/>
              </a:ext>
            </a:extLst>
          </p:cNvPr>
          <p:cNvSpPr txBox="1"/>
          <p:nvPr/>
        </p:nvSpPr>
        <p:spPr>
          <a:xfrm>
            <a:off x="6553882" y="337907"/>
            <a:ext cx="1010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Boundaries</a:t>
            </a:r>
            <a:endParaRPr lang="tr-TR" sz="1200" baseline="-25000" dirty="0"/>
          </a:p>
        </p:txBody>
      </p:sp>
      <p:sp>
        <p:nvSpPr>
          <p:cNvPr id="44" name="Dikdörtgen 43">
            <a:extLst>
              <a:ext uri="{FF2B5EF4-FFF2-40B4-BE49-F238E27FC236}">
                <a16:creationId xmlns:a16="http://schemas.microsoft.com/office/drawing/2014/main" id="{622C641D-145B-455A-96DD-59F944B65957}"/>
              </a:ext>
            </a:extLst>
          </p:cNvPr>
          <p:cNvSpPr/>
          <p:nvPr/>
        </p:nvSpPr>
        <p:spPr>
          <a:xfrm>
            <a:off x="7765269" y="237206"/>
            <a:ext cx="1034669" cy="477360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5" name="Metin kutusu 44">
            <a:extLst>
              <a:ext uri="{FF2B5EF4-FFF2-40B4-BE49-F238E27FC236}">
                <a16:creationId xmlns:a16="http://schemas.microsoft.com/office/drawing/2014/main" id="{8EF0A535-866C-491D-9B89-25879B137105}"/>
              </a:ext>
            </a:extLst>
          </p:cNvPr>
          <p:cNvSpPr txBox="1"/>
          <p:nvPr/>
        </p:nvSpPr>
        <p:spPr>
          <a:xfrm>
            <a:off x="7765269" y="258599"/>
            <a:ext cx="1010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Distance Transform</a:t>
            </a:r>
            <a:endParaRPr lang="tr-TR" sz="1200" baseline="-25000" dirty="0"/>
          </a:p>
        </p:txBody>
      </p:sp>
      <p:sp>
        <p:nvSpPr>
          <p:cNvPr id="46" name="Metin kutusu 45">
            <a:extLst>
              <a:ext uri="{FF2B5EF4-FFF2-40B4-BE49-F238E27FC236}">
                <a16:creationId xmlns:a16="http://schemas.microsoft.com/office/drawing/2014/main" id="{F3C8B642-EFC2-4961-A568-CF91A36CBE34}"/>
              </a:ext>
            </a:extLst>
          </p:cNvPr>
          <p:cNvSpPr txBox="1"/>
          <p:nvPr/>
        </p:nvSpPr>
        <p:spPr>
          <a:xfrm>
            <a:off x="10469563" y="1490391"/>
            <a:ext cx="139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Average Distance Transform</a:t>
            </a:r>
            <a:endParaRPr lang="tr-TR" sz="1200" baseline="-25000" dirty="0"/>
          </a:p>
        </p:txBody>
      </p:sp>
      <p:sp>
        <p:nvSpPr>
          <p:cNvPr id="47" name="Metin kutusu 46">
            <a:extLst>
              <a:ext uri="{FF2B5EF4-FFF2-40B4-BE49-F238E27FC236}">
                <a16:creationId xmlns:a16="http://schemas.microsoft.com/office/drawing/2014/main" id="{838A2869-C479-4F33-966E-F509F7569117}"/>
              </a:ext>
            </a:extLst>
          </p:cNvPr>
          <p:cNvSpPr txBox="1"/>
          <p:nvPr/>
        </p:nvSpPr>
        <p:spPr>
          <a:xfrm>
            <a:off x="4536609" y="1116559"/>
            <a:ext cx="1010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Observer 1</a:t>
            </a:r>
            <a:endParaRPr lang="tr-TR" sz="1050" baseline="-25000" dirty="0"/>
          </a:p>
        </p:txBody>
      </p:sp>
      <p:sp>
        <p:nvSpPr>
          <p:cNvPr id="48" name="Metin kutusu 47">
            <a:extLst>
              <a:ext uri="{FF2B5EF4-FFF2-40B4-BE49-F238E27FC236}">
                <a16:creationId xmlns:a16="http://schemas.microsoft.com/office/drawing/2014/main" id="{648E7208-5628-4642-8CE1-5FEB3330A189}"/>
              </a:ext>
            </a:extLst>
          </p:cNvPr>
          <p:cNvSpPr txBox="1"/>
          <p:nvPr/>
        </p:nvSpPr>
        <p:spPr>
          <a:xfrm>
            <a:off x="4536609" y="2159453"/>
            <a:ext cx="1010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Observer 2</a:t>
            </a:r>
            <a:endParaRPr lang="tr-TR" sz="1050" baseline="-25000" dirty="0"/>
          </a:p>
        </p:txBody>
      </p:sp>
      <p:sp>
        <p:nvSpPr>
          <p:cNvPr id="49" name="Metin kutusu 48">
            <a:extLst>
              <a:ext uri="{FF2B5EF4-FFF2-40B4-BE49-F238E27FC236}">
                <a16:creationId xmlns:a16="http://schemas.microsoft.com/office/drawing/2014/main" id="{D3739A9A-EFF7-4BDD-9C11-7B50C1FA9488}"/>
              </a:ext>
            </a:extLst>
          </p:cNvPr>
          <p:cNvSpPr txBox="1"/>
          <p:nvPr/>
        </p:nvSpPr>
        <p:spPr>
          <a:xfrm>
            <a:off x="4536609" y="3207316"/>
            <a:ext cx="1010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Observer 3</a:t>
            </a:r>
            <a:endParaRPr lang="tr-TR" sz="1050" baseline="-25000" dirty="0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AC59EEE3-FA88-4B87-AD81-3B564BCF8559}"/>
              </a:ext>
            </a:extLst>
          </p:cNvPr>
          <p:cNvSpPr txBox="1"/>
          <p:nvPr/>
        </p:nvSpPr>
        <p:spPr>
          <a:xfrm>
            <a:off x="4536608" y="4233871"/>
            <a:ext cx="1010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Observer 4</a:t>
            </a:r>
            <a:endParaRPr lang="tr-TR" sz="1050" baseline="-25000" dirty="0"/>
          </a:p>
        </p:txBody>
      </p:sp>
      <p:cxnSp>
        <p:nvCxnSpPr>
          <p:cNvPr id="52" name="Düz Ok Bağlayıcısı 51">
            <a:extLst>
              <a:ext uri="{FF2B5EF4-FFF2-40B4-BE49-F238E27FC236}">
                <a16:creationId xmlns:a16="http://schemas.microsoft.com/office/drawing/2014/main" id="{83A91738-C775-47A0-806B-9F3398A58844}"/>
              </a:ext>
            </a:extLst>
          </p:cNvPr>
          <p:cNvCxnSpPr>
            <a:cxnSpLocks/>
            <a:stCxn id="38" idx="1"/>
            <a:endCxn id="89" idx="3"/>
          </p:cNvCxnSpPr>
          <p:nvPr/>
        </p:nvCxnSpPr>
        <p:spPr>
          <a:xfrm flipH="1">
            <a:off x="4622724" y="2615733"/>
            <a:ext cx="720240" cy="109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Düz Ok Bağlayıcısı 59">
            <a:extLst>
              <a:ext uri="{FF2B5EF4-FFF2-40B4-BE49-F238E27FC236}">
                <a16:creationId xmlns:a16="http://schemas.microsoft.com/office/drawing/2014/main" id="{FBD79921-26DE-4D4C-9E51-4EFA4574DF28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6377633" y="2615733"/>
            <a:ext cx="176249" cy="75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Düz Ok Bağlayıcısı 61">
            <a:extLst>
              <a:ext uri="{FF2B5EF4-FFF2-40B4-BE49-F238E27FC236}">
                <a16:creationId xmlns:a16="http://schemas.microsoft.com/office/drawing/2014/main" id="{69027372-F38A-4017-AD8C-9E675A9CDCF5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7588551" y="2623321"/>
            <a:ext cx="176718" cy="6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Düz Ok Bağlayıcısı 64">
            <a:extLst>
              <a:ext uri="{FF2B5EF4-FFF2-40B4-BE49-F238E27FC236}">
                <a16:creationId xmlns:a16="http://schemas.microsoft.com/office/drawing/2014/main" id="{97E3C03C-4C87-45E8-9592-FE3593C2D8ED}"/>
              </a:ext>
            </a:extLst>
          </p:cNvPr>
          <p:cNvCxnSpPr>
            <a:cxnSpLocks/>
            <a:stCxn id="132" idx="2"/>
            <a:endCxn id="20" idx="0"/>
          </p:cNvCxnSpPr>
          <p:nvPr/>
        </p:nvCxnSpPr>
        <p:spPr>
          <a:xfrm>
            <a:off x="9887642" y="807829"/>
            <a:ext cx="0" cy="3010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Metin kutusu 78">
            <a:extLst>
              <a:ext uri="{FF2B5EF4-FFF2-40B4-BE49-F238E27FC236}">
                <a16:creationId xmlns:a16="http://schemas.microsoft.com/office/drawing/2014/main" id="{DD1AF036-47A1-41F1-A4E7-4DE6A2FA876C}"/>
              </a:ext>
            </a:extLst>
          </p:cNvPr>
          <p:cNvSpPr txBox="1"/>
          <p:nvPr/>
        </p:nvSpPr>
        <p:spPr>
          <a:xfrm>
            <a:off x="3552204" y="1117388"/>
            <a:ext cx="103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Agreement Maps</a:t>
            </a:r>
            <a:endParaRPr lang="tr-TR" sz="1200" baseline="-25000" dirty="0"/>
          </a:p>
        </p:txBody>
      </p:sp>
      <p:sp>
        <p:nvSpPr>
          <p:cNvPr id="89" name="Dikdörtgen 88">
            <a:extLst>
              <a:ext uri="{FF2B5EF4-FFF2-40B4-BE49-F238E27FC236}">
                <a16:creationId xmlns:a16="http://schemas.microsoft.com/office/drawing/2014/main" id="{DB03EB49-8CF6-4BE3-8CE0-D728637928A4}"/>
              </a:ext>
            </a:extLst>
          </p:cNvPr>
          <p:cNvSpPr/>
          <p:nvPr/>
        </p:nvSpPr>
        <p:spPr>
          <a:xfrm>
            <a:off x="3564051" y="1120587"/>
            <a:ext cx="1058673" cy="301214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2" name="Metin kutusu 91">
            <a:extLst>
              <a:ext uri="{FF2B5EF4-FFF2-40B4-BE49-F238E27FC236}">
                <a16:creationId xmlns:a16="http://schemas.microsoft.com/office/drawing/2014/main" id="{2E6D95AB-A774-40FD-8672-3829E32446BD}"/>
              </a:ext>
            </a:extLst>
          </p:cNvPr>
          <p:cNvSpPr txBox="1"/>
          <p:nvPr/>
        </p:nvSpPr>
        <p:spPr>
          <a:xfrm>
            <a:off x="3564051" y="2642884"/>
            <a:ext cx="1010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Stroma</a:t>
            </a:r>
            <a:endParaRPr lang="tr-TR" sz="1200" baseline="-25000" dirty="0"/>
          </a:p>
        </p:txBody>
      </p:sp>
      <p:sp>
        <p:nvSpPr>
          <p:cNvPr id="93" name="Metin kutusu 92">
            <a:extLst>
              <a:ext uri="{FF2B5EF4-FFF2-40B4-BE49-F238E27FC236}">
                <a16:creationId xmlns:a16="http://schemas.microsoft.com/office/drawing/2014/main" id="{4BA8F7C2-B2B3-49D2-B329-ACC8233570A5}"/>
              </a:ext>
            </a:extLst>
          </p:cNvPr>
          <p:cNvSpPr txBox="1"/>
          <p:nvPr/>
        </p:nvSpPr>
        <p:spPr>
          <a:xfrm>
            <a:off x="3609345" y="3791651"/>
            <a:ext cx="1010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Non-stroma</a:t>
            </a:r>
            <a:endParaRPr lang="tr-TR" sz="1200" baseline="-25000" dirty="0"/>
          </a:p>
        </p:txBody>
      </p:sp>
      <p:sp>
        <p:nvSpPr>
          <p:cNvPr id="94" name="Dikdörtgen 93">
            <a:extLst>
              <a:ext uri="{FF2B5EF4-FFF2-40B4-BE49-F238E27FC236}">
                <a16:creationId xmlns:a16="http://schemas.microsoft.com/office/drawing/2014/main" id="{C4A3AF38-2D05-49A9-9E06-A76F82DE7113}"/>
              </a:ext>
            </a:extLst>
          </p:cNvPr>
          <p:cNvSpPr/>
          <p:nvPr/>
        </p:nvSpPr>
        <p:spPr>
          <a:xfrm>
            <a:off x="2480406" y="2349349"/>
            <a:ext cx="91440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Max</a:t>
            </a:r>
            <a:endParaRPr lang="tr-TR" sz="1400" dirty="0"/>
          </a:p>
        </p:txBody>
      </p:sp>
      <p:cxnSp>
        <p:nvCxnSpPr>
          <p:cNvPr id="99" name="Düz Ok Bağlayıcısı 98">
            <a:extLst>
              <a:ext uri="{FF2B5EF4-FFF2-40B4-BE49-F238E27FC236}">
                <a16:creationId xmlns:a16="http://schemas.microsoft.com/office/drawing/2014/main" id="{0E2A68C3-58E9-489D-A2E6-40726B0EB81B}"/>
              </a:ext>
            </a:extLst>
          </p:cNvPr>
          <p:cNvCxnSpPr>
            <a:cxnSpLocks/>
            <a:stCxn id="89" idx="1"/>
            <a:endCxn id="94" idx="3"/>
          </p:cNvCxnSpPr>
          <p:nvPr/>
        </p:nvCxnSpPr>
        <p:spPr>
          <a:xfrm flipH="1" flipV="1">
            <a:off x="3394806" y="2623669"/>
            <a:ext cx="169245" cy="2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Düz Ok Bağlayıcısı 99">
            <a:extLst>
              <a:ext uri="{FF2B5EF4-FFF2-40B4-BE49-F238E27FC236}">
                <a16:creationId xmlns:a16="http://schemas.microsoft.com/office/drawing/2014/main" id="{13EA418F-2DB5-4DCB-A59C-ACDFCD7600D1}"/>
              </a:ext>
            </a:extLst>
          </p:cNvPr>
          <p:cNvCxnSpPr>
            <a:cxnSpLocks/>
            <a:stCxn id="94" idx="1"/>
            <a:endCxn id="27" idx="3"/>
          </p:cNvCxnSpPr>
          <p:nvPr/>
        </p:nvCxnSpPr>
        <p:spPr>
          <a:xfrm flipH="1">
            <a:off x="2312824" y="2623669"/>
            <a:ext cx="167582" cy="4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Metin kutusu 102">
            <a:extLst>
              <a:ext uri="{FF2B5EF4-FFF2-40B4-BE49-F238E27FC236}">
                <a16:creationId xmlns:a16="http://schemas.microsoft.com/office/drawing/2014/main" id="{9987FFB5-287F-42C9-A871-1936873F0B62}"/>
              </a:ext>
            </a:extLst>
          </p:cNvPr>
          <p:cNvSpPr txBox="1"/>
          <p:nvPr/>
        </p:nvSpPr>
        <p:spPr>
          <a:xfrm>
            <a:off x="850833" y="1681511"/>
            <a:ext cx="158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Max Agreement Map</a:t>
            </a:r>
            <a:endParaRPr lang="tr-TR" sz="1200" baseline="-25000" dirty="0"/>
          </a:p>
        </p:txBody>
      </p:sp>
      <p:sp>
        <p:nvSpPr>
          <p:cNvPr id="119" name="Metin kutusu 118">
            <a:extLst>
              <a:ext uri="{FF2B5EF4-FFF2-40B4-BE49-F238E27FC236}">
                <a16:creationId xmlns:a16="http://schemas.microsoft.com/office/drawing/2014/main" id="{4218B671-BFCF-4E90-A9F6-FDD844B7ECA8}"/>
              </a:ext>
            </a:extLst>
          </p:cNvPr>
          <p:cNvSpPr txBox="1"/>
          <p:nvPr/>
        </p:nvSpPr>
        <p:spPr>
          <a:xfrm>
            <a:off x="1498455" y="3979111"/>
            <a:ext cx="1777905" cy="1335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/>
              <a:t>Full Agreement (4)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3 Observers’ Agreement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2 Observers’ Agreement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1 Observer’s Agreement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No Agreements (0)</a:t>
            </a:r>
            <a:endParaRPr lang="tr-TR" sz="1100" dirty="0"/>
          </a:p>
        </p:txBody>
      </p:sp>
      <p:pic>
        <p:nvPicPr>
          <p:cNvPr id="131" name="Resim 130">
            <a:extLst>
              <a:ext uri="{FF2B5EF4-FFF2-40B4-BE49-F238E27FC236}">
                <a16:creationId xmlns:a16="http://schemas.microsoft.com/office/drawing/2014/main" id="{E45A0334-034E-4730-8EB8-685151176F1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1842" y="3449526"/>
            <a:ext cx="1371600" cy="1371600"/>
          </a:xfrm>
          <a:prstGeom prst="rect">
            <a:avLst/>
          </a:prstGeom>
        </p:spPr>
      </p:pic>
      <p:sp>
        <p:nvSpPr>
          <p:cNvPr id="132" name="Dikdörtgen 131">
            <a:extLst>
              <a:ext uri="{FF2B5EF4-FFF2-40B4-BE49-F238E27FC236}">
                <a16:creationId xmlns:a16="http://schemas.microsoft.com/office/drawing/2014/main" id="{3579F535-C33C-4504-A845-D2B2AA0C1993}"/>
              </a:ext>
            </a:extLst>
          </p:cNvPr>
          <p:cNvSpPr/>
          <p:nvPr/>
        </p:nvSpPr>
        <p:spPr>
          <a:xfrm>
            <a:off x="9430442" y="259189"/>
            <a:ext cx="914400" cy="5486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Average</a:t>
            </a:r>
            <a:endParaRPr lang="tr-TR" sz="1400" dirty="0"/>
          </a:p>
        </p:txBody>
      </p:sp>
      <p:cxnSp>
        <p:nvCxnSpPr>
          <p:cNvPr id="133" name="Düz Ok Bağlayıcısı 132">
            <a:extLst>
              <a:ext uri="{FF2B5EF4-FFF2-40B4-BE49-F238E27FC236}">
                <a16:creationId xmlns:a16="http://schemas.microsoft.com/office/drawing/2014/main" id="{23161F7B-754B-49DD-888D-DC5FEAF49F89}"/>
              </a:ext>
            </a:extLst>
          </p:cNvPr>
          <p:cNvCxnSpPr>
            <a:cxnSpLocks/>
            <a:endCxn id="132" idx="1"/>
          </p:cNvCxnSpPr>
          <p:nvPr/>
        </p:nvCxnSpPr>
        <p:spPr>
          <a:xfrm>
            <a:off x="8776242" y="533509"/>
            <a:ext cx="654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Dikdörtgen 141">
            <a:extLst>
              <a:ext uri="{FF2B5EF4-FFF2-40B4-BE49-F238E27FC236}">
                <a16:creationId xmlns:a16="http://schemas.microsoft.com/office/drawing/2014/main" id="{90658606-7301-4607-AE4E-1E992B7EBBEF}"/>
              </a:ext>
            </a:extLst>
          </p:cNvPr>
          <p:cNvSpPr/>
          <p:nvPr/>
        </p:nvSpPr>
        <p:spPr>
          <a:xfrm>
            <a:off x="9430442" y="2652649"/>
            <a:ext cx="914400" cy="5486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Flatten</a:t>
            </a:r>
            <a:endParaRPr lang="tr-TR" sz="1400" dirty="0"/>
          </a:p>
        </p:txBody>
      </p:sp>
      <p:cxnSp>
        <p:nvCxnSpPr>
          <p:cNvPr id="144" name="Düz Ok Bağlayıcısı 143">
            <a:extLst>
              <a:ext uri="{FF2B5EF4-FFF2-40B4-BE49-F238E27FC236}">
                <a16:creationId xmlns:a16="http://schemas.microsoft.com/office/drawing/2014/main" id="{5FDD33CC-D6BC-4AE7-91B2-126E60714DA0}"/>
              </a:ext>
            </a:extLst>
          </p:cNvPr>
          <p:cNvCxnSpPr>
            <a:cxnSpLocks/>
            <a:stCxn id="23" idx="1"/>
            <a:endCxn id="24" idx="3"/>
          </p:cNvCxnSpPr>
          <p:nvPr/>
        </p:nvCxnSpPr>
        <p:spPr>
          <a:xfrm flipH="1">
            <a:off x="7987552" y="5669201"/>
            <a:ext cx="11751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Düz Ok Bağlayıcısı 161">
            <a:extLst>
              <a:ext uri="{FF2B5EF4-FFF2-40B4-BE49-F238E27FC236}">
                <a16:creationId xmlns:a16="http://schemas.microsoft.com/office/drawing/2014/main" id="{24BF858A-852B-44AB-941A-325F51BF0B58}"/>
              </a:ext>
            </a:extLst>
          </p:cNvPr>
          <p:cNvCxnSpPr>
            <a:cxnSpLocks/>
            <a:stCxn id="20" idx="2"/>
            <a:endCxn id="142" idx="0"/>
          </p:cNvCxnSpPr>
          <p:nvPr/>
        </p:nvCxnSpPr>
        <p:spPr>
          <a:xfrm>
            <a:off x="9887642" y="2480519"/>
            <a:ext cx="0" cy="1721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Düz Ok Bağlayıcısı 162">
            <a:extLst>
              <a:ext uri="{FF2B5EF4-FFF2-40B4-BE49-F238E27FC236}">
                <a16:creationId xmlns:a16="http://schemas.microsoft.com/office/drawing/2014/main" id="{81E42203-EFCC-449E-BF5F-A66833C989CF}"/>
              </a:ext>
            </a:extLst>
          </p:cNvPr>
          <p:cNvCxnSpPr>
            <a:cxnSpLocks/>
            <a:stCxn id="142" idx="2"/>
            <a:endCxn id="131" idx="0"/>
          </p:cNvCxnSpPr>
          <p:nvPr/>
        </p:nvCxnSpPr>
        <p:spPr>
          <a:xfrm>
            <a:off x="9887642" y="3201289"/>
            <a:ext cx="0" cy="248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Metin kutusu 169">
            <a:extLst>
              <a:ext uri="{FF2B5EF4-FFF2-40B4-BE49-F238E27FC236}">
                <a16:creationId xmlns:a16="http://schemas.microsoft.com/office/drawing/2014/main" id="{1CA12029-64D2-40C5-AA6C-865256BD272C}"/>
              </a:ext>
            </a:extLst>
          </p:cNvPr>
          <p:cNvSpPr txBox="1"/>
          <p:nvPr/>
        </p:nvSpPr>
        <p:spPr>
          <a:xfrm>
            <a:off x="10469563" y="3856241"/>
            <a:ext cx="139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Flattened Distance Transform</a:t>
            </a:r>
            <a:endParaRPr lang="tr-TR" sz="1200" baseline="-25000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EFB0AAA6-1C94-4F68-8807-CB28A68D31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38739" y="2936110"/>
            <a:ext cx="914400" cy="914400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ECE34CB9-5044-4EE9-A05C-CC32282C172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38159" y="1764771"/>
            <a:ext cx="914400" cy="914400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63CE2688-9ACE-4F12-AE28-1A832455B29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1224" y="1942352"/>
            <a:ext cx="1371600" cy="1371600"/>
          </a:xfrm>
          <a:prstGeom prst="rect">
            <a:avLst/>
          </a:prstGeom>
        </p:spPr>
      </p:pic>
      <p:sp>
        <p:nvSpPr>
          <p:cNvPr id="28" name="Dikdörtgen 27">
            <a:extLst>
              <a:ext uri="{FF2B5EF4-FFF2-40B4-BE49-F238E27FC236}">
                <a16:creationId xmlns:a16="http://schemas.microsoft.com/office/drawing/2014/main" id="{F7A3744F-C83C-4E42-88EF-876419F31E58}"/>
              </a:ext>
            </a:extLst>
          </p:cNvPr>
          <p:cNvSpPr/>
          <p:nvPr/>
        </p:nvSpPr>
        <p:spPr>
          <a:xfrm>
            <a:off x="1255227" y="4050834"/>
            <a:ext cx="223304" cy="209234"/>
          </a:xfrm>
          <a:prstGeom prst="rect">
            <a:avLst/>
          </a:prstGeom>
          <a:solidFill>
            <a:srgbClr val="1A9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6" name="Dikdörtgen 65">
            <a:extLst>
              <a:ext uri="{FF2B5EF4-FFF2-40B4-BE49-F238E27FC236}">
                <a16:creationId xmlns:a16="http://schemas.microsoft.com/office/drawing/2014/main" id="{93A8DB1E-7047-4D5E-9080-6A496D989577}"/>
              </a:ext>
            </a:extLst>
          </p:cNvPr>
          <p:cNvSpPr/>
          <p:nvPr/>
        </p:nvSpPr>
        <p:spPr>
          <a:xfrm>
            <a:off x="1255227" y="4303194"/>
            <a:ext cx="223304" cy="209234"/>
          </a:xfrm>
          <a:prstGeom prst="rect">
            <a:avLst/>
          </a:prstGeom>
          <a:solidFill>
            <a:srgbClr val="A6D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8" name="Dikdörtgen 67">
            <a:extLst>
              <a:ext uri="{FF2B5EF4-FFF2-40B4-BE49-F238E27FC236}">
                <a16:creationId xmlns:a16="http://schemas.microsoft.com/office/drawing/2014/main" id="{E6C6FBA7-A1BB-4368-8A71-CF7779D35910}"/>
              </a:ext>
            </a:extLst>
          </p:cNvPr>
          <p:cNvSpPr/>
          <p:nvPr/>
        </p:nvSpPr>
        <p:spPr>
          <a:xfrm>
            <a:off x="1255227" y="4555554"/>
            <a:ext cx="223304" cy="209234"/>
          </a:xfrm>
          <a:prstGeom prst="rect">
            <a:avLst/>
          </a:prstGeom>
          <a:solidFill>
            <a:srgbClr val="FFF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9" name="Dikdörtgen 68">
            <a:extLst>
              <a:ext uri="{FF2B5EF4-FFF2-40B4-BE49-F238E27FC236}">
                <a16:creationId xmlns:a16="http://schemas.microsoft.com/office/drawing/2014/main" id="{C4030121-F4D6-41DE-9C7B-59E5F086A41D}"/>
              </a:ext>
            </a:extLst>
          </p:cNvPr>
          <p:cNvSpPr/>
          <p:nvPr/>
        </p:nvSpPr>
        <p:spPr>
          <a:xfrm>
            <a:off x="1255227" y="4807914"/>
            <a:ext cx="223304" cy="209234"/>
          </a:xfrm>
          <a:prstGeom prst="rect">
            <a:avLst/>
          </a:prstGeom>
          <a:solidFill>
            <a:srgbClr val="FDA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0" name="Dikdörtgen 69">
            <a:extLst>
              <a:ext uri="{FF2B5EF4-FFF2-40B4-BE49-F238E27FC236}">
                <a16:creationId xmlns:a16="http://schemas.microsoft.com/office/drawing/2014/main" id="{7608062F-D536-4259-B2F8-C74664F8B26F}"/>
              </a:ext>
            </a:extLst>
          </p:cNvPr>
          <p:cNvSpPr/>
          <p:nvPr/>
        </p:nvSpPr>
        <p:spPr>
          <a:xfrm>
            <a:off x="1255227" y="5060276"/>
            <a:ext cx="223304" cy="209234"/>
          </a:xfrm>
          <a:prstGeom prst="rect">
            <a:avLst/>
          </a:prstGeom>
          <a:solidFill>
            <a:srgbClr val="D71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3FD51D1-3CCE-4CFF-8B91-4F9FC23D0138}"/>
              </a:ext>
            </a:extLst>
          </p:cNvPr>
          <p:cNvSpPr txBox="1"/>
          <p:nvPr/>
        </p:nvSpPr>
        <p:spPr>
          <a:xfrm>
            <a:off x="4029635" y="6309982"/>
            <a:ext cx="6096000" cy="402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tr-TR" dirty="0"/>
              <a:t>M</a:t>
            </a:r>
            <a:r>
              <a:rPr lang="tr-TR" baseline="-25000" dirty="0"/>
              <a:t>S</a:t>
            </a:r>
            <a:r>
              <a:rPr lang="tr-TR" dirty="0"/>
              <a:t>: </a:t>
            </a:r>
            <a:r>
              <a:rPr lang="tr-TR" dirty="0" err="1"/>
              <a:t>Stromal</a:t>
            </a:r>
            <a:r>
              <a:rPr lang="tr-TR" dirty="0"/>
              <a:t> Alan </a:t>
            </a:r>
            <a:r>
              <a:rPr lang="tr-TR" dirty="0" err="1"/>
              <a:t>Bölütleme</a:t>
            </a:r>
            <a:r>
              <a:rPr lang="tr-TR" dirty="0"/>
              <a:t> Uyum Ölçme Yöntemi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58318F3-7868-4786-A78F-E4C34D79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311" y="247713"/>
            <a:ext cx="3730076" cy="490476"/>
          </a:xfrm>
        </p:spPr>
        <p:txBody>
          <a:bodyPr>
            <a:noAutofit/>
          </a:bodyPr>
          <a:lstStyle/>
          <a:p>
            <a:r>
              <a:rPr lang="tr-TR" sz="3600" dirty="0"/>
              <a:t>Test ve </a:t>
            </a:r>
            <a:r>
              <a:rPr lang="tr-TR" sz="3600" dirty="0" err="1"/>
              <a:t>Validasyon</a:t>
            </a:r>
            <a:r>
              <a:rPr lang="tr-TR" sz="3600" dirty="0"/>
              <a:t> Çalışmaları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D965D3-DA98-4172-9C9D-C258B5A8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0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fik 4">
            <a:extLst>
              <a:ext uri="{FF2B5EF4-FFF2-40B4-BE49-F238E27FC236}">
                <a16:creationId xmlns:a16="http://schemas.microsoft.com/office/drawing/2014/main" id="{135F7FE4-2C5A-4843-89B1-D7BF3AA33FA8}"/>
              </a:ext>
            </a:extLst>
          </p:cNvPr>
          <p:cNvGraphicFramePr/>
          <p:nvPr/>
        </p:nvGraphicFramePr>
        <p:xfrm>
          <a:off x="132660" y="43491"/>
          <a:ext cx="4159916" cy="1982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afik 5">
            <a:extLst>
              <a:ext uri="{FF2B5EF4-FFF2-40B4-BE49-F238E27FC236}">
                <a16:creationId xmlns:a16="http://schemas.microsoft.com/office/drawing/2014/main" id="{071D2B94-BCC4-4793-AF84-8FE078BBCB66}"/>
              </a:ext>
            </a:extLst>
          </p:cNvPr>
          <p:cNvGraphicFramePr/>
          <p:nvPr/>
        </p:nvGraphicFramePr>
        <p:xfrm>
          <a:off x="132660" y="1891541"/>
          <a:ext cx="6339858" cy="2465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Grafik 6">
            <a:extLst>
              <a:ext uri="{FF2B5EF4-FFF2-40B4-BE49-F238E27FC236}">
                <a16:creationId xmlns:a16="http://schemas.microsoft.com/office/drawing/2014/main" id="{5E85E4B2-20B7-4249-BB4A-CFEDBD02C06B}"/>
              </a:ext>
            </a:extLst>
          </p:cNvPr>
          <p:cNvGraphicFramePr/>
          <p:nvPr/>
        </p:nvGraphicFramePr>
        <p:xfrm>
          <a:off x="132661" y="4392704"/>
          <a:ext cx="8087973" cy="2465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Metin kutusu 11">
            <a:extLst>
              <a:ext uri="{FF2B5EF4-FFF2-40B4-BE49-F238E27FC236}">
                <a16:creationId xmlns:a16="http://schemas.microsoft.com/office/drawing/2014/main" id="{2A05E6C2-9D55-4608-868D-B061CEA96342}"/>
              </a:ext>
            </a:extLst>
          </p:cNvPr>
          <p:cNvSpPr txBox="1"/>
          <p:nvPr/>
        </p:nvSpPr>
        <p:spPr>
          <a:xfrm>
            <a:off x="83115" y="-8342"/>
            <a:ext cx="329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endParaRPr lang="tr-TR" sz="2000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21A888E1-C7E5-4A1E-9EB6-EF2C38478D50}"/>
              </a:ext>
            </a:extLst>
          </p:cNvPr>
          <p:cNvSpPr txBox="1"/>
          <p:nvPr/>
        </p:nvSpPr>
        <p:spPr>
          <a:xfrm>
            <a:off x="6133769" y="43491"/>
            <a:ext cx="329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endParaRPr lang="tr-TR" sz="2000" dirty="0"/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AB5E2832-4259-46DF-BB14-1D75E1733BFE}"/>
              </a:ext>
            </a:extLst>
          </p:cNvPr>
          <p:cNvSpPr txBox="1"/>
          <p:nvPr/>
        </p:nvSpPr>
        <p:spPr>
          <a:xfrm>
            <a:off x="115687" y="1933850"/>
            <a:ext cx="329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endParaRPr lang="tr-TR" sz="2000" dirty="0"/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464D93E8-68D4-48D4-9606-4F0648CFF06F}"/>
              </a:ext>
            </a:extLst>
          </p:cNvPr>
          <p:cNvSpPr txBox="1"/>
          <p:nvPr/>
        </p:nvSpPr>
        <p:spPr>
          <a:xfrm>
            <a:off x="132660" y="4297866"/>
            <a:ext cx="329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</a:t>
            </a:r>
            <a:endParaRPr lang="tr-TR" sz="2000" dirty="0"/>
          </a:p>
        </p:txBody>
      </p:sp>
      <p:grpSp>
        <p:nvGrpSpPr>
          <p:cNvPr id="35" name="Grup 34">
            <a:extLst>
              <a:ext uri="{FF2B5EF4-FFF2-40B4-BE49-F238E27FC236}">
                <a16:creationId xmlns:a16="http://schemas.microsoft.com/office/drawing/2014/main" id="{17E2ACF5-0DDB-43F3-B428-8D2BB47F1CCF}"/>
              </a:ext>
            </a:extLst>
          </p:cNvPr>
          <p:cNvGrpSpPr/>
          <p:nvPr/>
        </p:nvGrpSpPr>
        <p:grpSpPr>
          <a:xfrm>
            <a:off x="6463553" y="203650"/>
            <a:ext cx="5486400" cy="4348047"/>
            <a:chOff x="4685226" y="100005"/>
            <a:chExt cx="5486400" cy="4348047"/>
          </a:xfrm>
        </p:grpSpPr>
        <p:pic>
          <p:nvPicPr>
            <p:cNvPr id="28" name="Resim 27">
              <a:extLst>
                <a:ext uri="{FF2B5EF4-FFF2-40B4-BE49-F238E27FC236}">
                  <a16:creationId xmlns:a16="http://schemas.microsoft.com/office/drawing/2014/main" id="{4C98E8DE-2165-4967-B013-DCFB0FF6F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8426" y="100005"/>
              <a:ext cx="2743200" cy="2162908"/>
            </a:xfrm>
            <a:prstGeom prst="rect">
              <a:avLst/>
            </a:prstGeom>
          </p:spPr>
        </p:pic>
        <p:pic>
          <p:nvPicPr>
            <p:cNvPr id="14" name="Resim 13">
              <a:extLst>
                <a:ext uri="{FF2B5EF4-FFF2-40B4-BE49-F238E27FC236}">
                  <a16:creationId xmlns:a16="http://schemas.microsoft.com/office/drawing/2014/main" id="{A0169EED-6CEC-4DA4-A3E4-CAD8F97CA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8426" y="2285142"/>
              <a:ext cx="2743200" cy="2162910"/>
            </a:xfrm>
            <a:prstGeom prst="rect">
              <a:avLst/>
            </a:prstGeom>
          </p:spPr>
        </p:pic>
        <p:pic>
          <p:nvPicPr>
            <p:cNvPr id="24" name="Resim 23">
              <a:extLst>
                <a:ext uri="{FF2B5EF4-FFF2-40B4-BE49-F238E27FC236}">
                  <a16:creationId xmlns:a16="http://schemas.microsoft.com/office/drawing/2014/main" id="{FB101451-E12B-4305-9D7C-433441C60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85226" y="2285144"/>
              <a:ext cx="2743200" cy="2162908"/>
            </a:xfrm>
            <a:prstGeom prst="rect">
              <a:avLst/>
            </a:prstGeom>
          </p:spPr>
        </p:pic>
        <p:pic>
          <p:nvPicPr>
            <p:cNvPr id="34" name="Resim 33">
              <a:extLst>
                <a:ext uri="{FF2B5EF4-FFF2-40B4-BE49-F238E27FC236}">
                  <a16:creationId xmlns:a16="http://schemas.microsoft.com/office/drawing/2014/main" id="{46DB6006-5711-4732-854D-61D98B943F62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85226" y="100005"/>
              <a:ext cx="2743200" cy="2167128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917A9CA-8366-49B8-82D3-175234E931B8}"/>
              </a:ext>
            </a:extLst>
          </p:cNvPr>
          <p:cNvSpPr txBox="1"/>
          <p:nvPr/>
        </p:nvSpPr>
        <p:spPr>
          <a:xfrm>
            <a:off x="8652435" y="5257879"/>
            <a:ext cx="3023098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tr-TR" dirty="0"/>
              <a:t>Gözlemciler / AI arası uyum sonuçları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0B30AE-EFE2-4A09-BC14-1056297C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4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80DA-FDA1-479F-ACC1-CAF049DD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 Akış Şeması</a:t>
            </a:r>
            <a:endParaRPr lang="en-US" dirty="0"/>
          </a:p>
        </p:txBody>
      </p:sp>
      <p:cxnSp>
        <p:nvCxnSpPr>
          <p:cNvPr id="27" name="Düz Bağlayıcı 45">
            <a:extLst>
              <a:ext uri="{FF2B5EF4-FFF2-40B4-BE49-F238E27FC236}">
                <a16:creationId xmlns:a16="http://schemas.microsoft.com/office/drawing/2014/main" id="{1893FB5D-2D13-452C-A889-66EBF14CC2CB}"/>
              </a:ext>
            </a:extLst>
          </p:cNvPr>
          <p:cNvCxnSpPr>
            <a:cxnSpLocks/>
            <a:stCxn id="54" idx="3"/>
            <a:endCxn id="45" idx="1"/>
          </p:cNvCxnSpPr>
          <p:nvPr/>
        </p:nvCxnSpPr>
        <p:spPr>
          <a:xfrm flipV="1">
            <a:off x="4900288" y="5705143"/>
            <a:ext cx="3342696" cy="5893"/>
          </a:xfrm>
          <a:prstGeom prst="line">
            <a:avLst/>
          </a:prstGeom>
          <a:ln w="12700">
            <a:prstDash val="sysDash"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Düz Bağlayıcı 38">
            <a:extLst>
              <a:ext uri="{FF2B5EF4-FFF2-40B4-BE49-F238E27FC236}">
                <a16:creationId xmlns:a16="http://schemas.microsoft.com/office/drawing/2014/main" id="{827D5028-1EA3-43A5-83C8-6D20D7809437}"/>
              </a:ext>
            </a:extLst>
          </p:cNvPr>
          <p:cNvCxnSpPr>
            <a:cxnSpLocks/>
            <a:stCxn id="55" idx="3"/>
            <a:endCxn id="41" idx="1"/>
          </p:cNvCxnSpPr>
          <p:nvPr/>
        </p:nvCxnSpPr>
        <p:spPr>
          <a:xfrm>
            <a:off x="4776595" y="3992318"/>
            <a:ext cx="3437377" cy="24744"/>
          </a:xfrm>
          <a:prstGeom prst="line">
            <a:avLst/>
          </a:prstGeom>
          <a:ln w="12700">
            <a:prstDash val="sysDash"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Düz Bağlayıcı 37">
            <a:extLst>
              <a:ext uri="{FF2B5EF4-FFF2-40B4-BE49-F238E27FC236}">
                <a16:creationId xmlns:a16="http://schemas.microsoft.com/office/drawing/2014/main" id="{3BE68F76-425D-4241-90CE-17DE032FB662}"/>
              </a:ext>
            </a:extLst>
          </p:cNvPr>
          <p:cNvCxnSpPr>
            <a:cxnSpLocks/>
            <a:stCxn id="53" idx="3"/>
            <a:endCxn id="40" idx="1"/>
          </p:cNvCxnSpPr>
          <p:nvPr/>
        </p:nvCxnSpPr>
        <p:spPr>
          <a:xfrm flipV="1">
            <a:off x="4875121" y="2853215"/>
            <a:ext cx="3338851" cy="6207"/>
          </a:xfrm>
          <a:prstGeom prst="line">
            <a:avLst/>
          </a:prstGeom>
          <a:ln w="12700">
            <a:prstDash val="sysDash"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Düz Bağlayıcı 8">
            <a:extLst>
              <a:ext uri="{FF2B5EF4-FFF2-40B4-BE49-F238E27FC236}">
                <a16:creationId xmlns:a16="http://schemas.microsoft.com/office/drawing/2014/main" id="{CEF9641D-6582-4D6C-A337-94BB74B22780}"/>
              </a:ext>
            </a:extLst>
          </p:cNvPr>
          <p:cNvCxnSpPr>
            <a:stCxn id="52" idx="3"/>
            <a:endCxn id="39" idx="1"/>
          </p:cNvCxnSpPr>
          <p:nvPr/>
        </p:nvCxnSpPr>
        <p:spPr>
          <a:xfrm>
            <a:off x="4979956" y="1996438"/>
            <a:ext cx="3234016" cy="21079"/>
          </a:xfrm>
          <a:prstGeom prst="line">
            <a:avLst/>
          </a:prstGeom>
          <a:ln w="12700">
            <a:prstDash val="sysDash"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1" name="Resim 6">
            <a:extLst>
              <a:ext uri="{FF2B5EF4-FFF2-40B4-BE49-F238E27FC236}">
                <a16:creationId xmlns:a16="http://schemas.microsoft.com/office/drawing/2014/main" id="{D643F96E-741B-421F-9378-B73B2B47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4" t="14774" r="31808" b="6646"/>
          <a:stretch/>
        </p:blipFill>
        <p:spPr>
          <a:xfrm>
            <a:off x="429586" y="4260957"/>
            <a:ext cx="1597962" cy="1655032"/>
          </a:xfrm>
          <a:prstGeom prst="rect">
            <a:avLst/>
          </a:prstGeom>
        </p:spPr>
      </p:pic>
      <p:sp>
        <p:nvSpPr>
          <p:cNvPr id="32" name="İçerik Yer Tutucusu 1">
            <a:extLst>
              <a:ext uri="{FF2B5EF4-FFF2-40B4-BE49-F238E27FC236}">
                <a16:creationId xmlns:a16="http://schemas.microsoft.com/office/drawing/2014/main" id="{0608C2FD-2DEE-40B5-9D0E-3DA0EEE57D1C}"/>
              </a:ext>
            </a:extLst>
          </p:cNvPr>
          <p:cNvSpPr txBox="1">
            <a:spLocks/>
          </p:cNvSpPr>
          <p:nvPr/>
        </p:nvSpPr>
        <p:spPr bwMode="auto">
          <a:xfrm>
            <a:off x="645858" y="5895286"/>
            <a:ext cx="111644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6036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D200"/>
              </a:buClr>
              <a:buSzPct val="75000"/>
              <a:buFont typeface="Arial" charset="0"/>
              <a:buChar char="►"/>
              <a:defRPr sz="24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17550" indent="-355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D200"/>
              </a:buClr>
              <a:buSzPct val="75000"/>
              <a:buFont typeface="Arial" charset="0"/>
              <a:buChar char="►"/>
              <a:defRPr sz="2000">
                <a:solidFill>
                  <a:srgbClr val="646464"/>
                </a:solidFill>
                <a:latin typeface="+mn-lt"/>
              </a:defRPr>
            </a:lvl2pPr>
            <a:lvl3pPr marL="1081088" indent="-3619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D200"/>
              </a:buClr>
              <a:buSzPct val="75000"/>
              <a:buFont typeface="Arial" charset="0"/>
              <a:buChar char="►"/>
              <a:defRPr>
                <a:solidFill>
                  <a:srgbClr val="646464"/>
                </a:solidFill>
                <a:latin typeface="+mn-lt"/>
              </a:defRPr>
            </a:lvl3pPr>
            <a:lvl4pPr marL="144145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D200"/>
              </a:buClr>
              <a:buSzPct val="75000"/>
              <a:buFont typeface="Arial" charset="0"/>
              <a:buChar char="►"/>
              <a:defRPr sz="1600">
                <a:solidFill>
                  <a:srgbClr val="646464"/>
                </a:solidFill>
                <a:latin typeface="+mn-lt"/>
              </a:defRPr>
            </a:lvl4pPr>
            <a:lvl5pPr marL="1800225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D200"/>
              </a:buClr>
              <a:buSzPct val="75000"/>
              <a:buFont typeface="Arial" charset="0"/>
              <a:buChar char="►"/>
              <a:defRPr sz="1600">
                <a:solidFill>
                  <a:srgbClr val="646464"/>
                </a:solidFill>
                <a:latin typeface="+mn-lt"/>
              </a:defRPr>
            </a:lvl5pPr>
            <a:lvl6pPr marL="2257425" indent="-357188" algn="l" rtl="0" fontAlgn="base">
              <a:spcBef>
                <a:spcPct val="20000"/>
              </a:spcBef>
              <a:spcAft>
                <a:spcPct val="0"/>
              </a:spcAft>
              <a:buClr>
                <a:srgbClr val="FFD200"/>
              </a:buClr>
              <a:buSzPct val="75000"/>
              <a:buFont typeface="Arial" charset="0"/>
              <a:buChar char="►"/>
              <a:defRPr sz="1600">
                <a:solidFill>
                  <a:srgbClr val="646464"/>
                </a:solidFill>
                <a:latin typeface="+mn-lt"/>
              </a:defRPr>
            </a:lvl6pPr>
            <a:lvl7pPr marL="2714625" indent="-357188" algn="l" rtl="0" fontAlgn="base">
              <a:spcBef>
                <a:spcPct val="20000"/>
              </a:spcBef>
              <a:spcAft>
                <a:spcPct val="0"/>
              </a:spcAft>
              <a:buClr>
                <a:srgbClr val="FFD200"/>
              </a:buClr>
              <a:buSzPct val="75000"/>
              <a:buFont typeface="Arial" charset="0"/>
              <a:buChar char="►"/>
              <a:defRPr sz="1600">
                <a:solidFill>
                  <a:srgbClr val="646464"/>
                </a:solidFill>
                <a:latin typeface="+mn-lt"/>
              </a:defRPr>
            </a:lvl7pPr>
            <a:lvl8pPr marL="3171825" indent="-357188" algn="l" rtl="0" fontAlgn="base">
              <a:spcBef>
                <a:spcPct val="20000"/>
              </a:spcBef>
              <a:spcAft>
                <a:spcPct val="0"/>
              </a:spcAft>
              <a:buClr>
                <a:srgbClr val="FFD200"/>
              </a:buClr>
              <a:buSzPct val="75000"/>
              <a:buFont typeface="Arial" charset="0"/>
              <a:buChar char="►"/>
              <a:defRPr sz="1600">
                <a:solidFill>
                  <a:srgbClr val="646464"/>
                </a:solidFill>
                <a:latin typeface="+mn-lt"/>
              </a:defRPr>
            </a:lvl8pPr>
            <a:lvl9pPr marL="3629025" indent="-357188" algn="l" rtl="0" fontAlgn="base">
              <a:spcBef>
                <a:spcPct val="20000"/>
              </a:spcBef>
              <a:spcAft>
                <a:spcPct val="0"/>
              </a:spcAft>
              <a:buClr>
                <a:srgbClr val="FFD200"/>
              </a:buClr>
              <a:buSzPct val="75000"/>
              <a:buFont typeface="Arial" charset="0"/>
              <a:buChar char="►"/>
              <a:defRPr sz="1600">
                <a:solidFill>
                  <a:srgbClr val="646464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tr-TR" sz="1600" kern="0" dirty="0">
                <a:latin typeface="Arial"/>
              </a:rPr>
              <a:t>Giriş Vakası</a:t>
            </a:r>
          </a:p>
        </p:txBody>
      </p:sp>
      <p:sp>
        <p:nvSpPr>
          <p:cNvPr id="33" name="Dikdörtgen 15">
            <a:extLst>
              <a:ext uri="{FF2B5EF4-FFF2-40B4-BE49-F238E27FC236}">
                <a16:creationId xmlns:a16="http://schemas.microsoft.com/office/drawing/2014/main" id="{FD3B1997-32F9-4CBC-B53B-68940FC11F2B}"/>
              </a:ext>
            </a:extLst>
          </p:cNvPr>
          <p:cNvSpPr/>
          <p:nvPr/>
        </p:nvSpPr>
        <p:spPr>
          <a:xfrm>
            <a:off x="2333961" y="3209690"/>
            <a:ext cx="1440160" cy="720080"/>
          </a:xfrm>
          <a:prstGeom prst="rect">
            <a:avLst/>
          </a:prstGeom>
          <a:solidFill>
            <a:srgbClr val="0070C0"/>
          </a:solidFill>
          <a:ln w="19050">
            <a:solidFill>
              <a:schemeClr val="accent4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104306" tIns="52153" rIns="104306" bIns="5215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 err="1">
                <a:solidFill>
                  <a:srgbClr val="FFFFFF"/>
                </a:solidFill>
                <a:latin typeface="Arial"/>
              </a:rPr>
              <a:t>Tümör</a:t>
            </a:r>
            <a:r>
              <a:rPr lang="tr-TR" sz="1100" b="1" dirty="0">
                <a:solidFill>
                  <a:srgbClr val="FFFFFF"/>
                </a:solidFill>
                <a:latin typeface="Arial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tr-TR" sz="1100" b="1" dirty="0">
                <a:solidFill>
                  <a:srgbClr val="FFFFFF"/>
                </a:solidFill>
                <a:latin typeface="Arial"/>
              </a:rPr>
              <a:t>B</a:t>
            </a:r>
            <a:r>
              <a:rPr lang="en-US" sz="1100" b="1" dirty="0" err="1">
                <a:solidFill>
                  <a:srgbClr val="FFFFFF"/>
                </a:solidFill>
                <a:latin typeface="Arial"/>
              </a:rPr>
              <a:t>ulk’larının</a:t>
            </a:r>
            <a:r>
              <a:rPr lang="tr-TR" sz="1100" b="1" dirty="0">
                <a:solidFill>
                  <a:srgbClr val="FFFFFF"/>
                </a:solidFill>
                <a:latin typeface="Arial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tr-TR" sz="1100" b="1" dirty="0">
                <a:solidFill>
                  <a:srgbClr val="FFFFFF"/>
                </a:solidFill>
                <a:latin typeface="Arial"/>
              </a:rPr>
              <a:t>Belirlenmesi</a:t>
            </a:r>
            <a:endParaRPr lang="en-US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EFA9531-E219-465A-8BD0-DF8D22BFC2C3}"/>
              </a:ext>
            </a:extLst>
          </p:cNvPr>
          <p:cNvSpPr/>
          <p:nvPr/>
        </p:nvSpPr>
        <p:spPr>
          <a:xfrm>
            <a:off x="4538470" y="4729768"/>
            <a:ext cx="85096" cy="58189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lIns="104306" tIns="52153" rIns="104306" bIns="52153" rtlCol="0" anchor="ctr"/>
          <a:lstStyle/>
          <a:p>
            <a:pPr algn="ctr"/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2FE472A-2AB7-46B6-9ABA-38B7799E2BE0}"/>
              </a:ext>
            </a:extLst>
          </p:cNvPr>
          <p:cNvSpPr/>
          <p:nvPr/>
        </p:nvSpPr>
        <p:spPr>
          <a:xfrm>
            <a:off x="4541238" y="4907107"/>
            <a:ext cx="85096" cy="58189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lIns="104306" tIns="52153" rIns="104306" bIns="52153" rtlCol="0" anchor="ctr"/>
          <a:lstStyle/>
          <a:p>
            <a:pPr algn="ctr"/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DAFC8A9-92B2-4299-AA93-0C1E9679A369}"/>
              </a:ext>
            </a:extLst>
          </p:cNvPr>
          <p:cNvSpPr/>
          <p:nvPr/>
        </p:nvSpPr>
        <p:spPr>
          <a:xfrm>
            <a:off x="4549553" y="5114928"/>
            <a:ext cx="85096" cy="58189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lIns="104306" tIns="52153" rIns="104306" bIns="52153" rtlCol="0" anchor="ctr"/>
          <a:lstStyle/>
          <a:p>
            <a:pPr algn="ctr"/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37" name="Dikdörtgen 39">
            <a:extLst>
              <a:ext uri="{FF2B5EF4-FFF2-40B4-BE49-F238E27FC236}">
                <a16:creationId xmlns:a16="http://schemas.microsoft.com/office/drawing/2014/main" id="{1F0E23C1-2542-4838-85D4-D4CEFB74A5E9}"/>
              </a:ext>
            </a:extLst>
          </p:cNvPr>
          <p:cNvSpPr/>
          <p:nvPr/>
        </p:nvSpPr>
        <p:spPr>
          <a:xfrm>
            <a:off x="6266823" y="1761546"/>
            <a:ext cx="540521" cy="4320000"/>
          </a:xfrm>
          <a:prstGeom prst="rect">
            <a:avLst/>
          </a:prstGeom>
          <a:solidFill>
            <a:srgbClr val="0070C0"/>
          </a:solidFill>
          <a:ln w="19050">
            <a:solidFill>
              <a:schemeClr val="accent4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wrap="square" lIns="104306" tIns="52153" rIns="104306" bIns="5215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FFFFFF"/>
                </a:solidFill>
                <a:latin typeface="Arial"/>
              </a:rPr>
              <a:t>Stromal TILs </a:t>
            </a:r>
            <a:r>
              <a:rPr lang="en-US" sz="1100" b="1" dirty="0" err="1">
                <a:solidFill>
                  <a:srgbClr val="FFFFFF"/>
                </a:solidFill>
                <a:latin typeface="Arial"/>
              </a:rPr>
              <a:t>Hücreleri</a:t>
            </a:r>
            <a:r>
              <a:rPr lang="en-US" sz="1100" b="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1100" b="1" dirty="0" err="1">
                <a:solidFill>
                  <a:srgbClr val="FFFFFF"/>
                </a:solidFill>
                <a:latin typeface="Arial"/>
              </a:rPr>
              <a:t>Saptama</a:t>
            </a:r>
            <a:endParaRPr lang="tr-TR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Dikdörtgen 41">
            <a:extLst>
              <a:ext uri="{FF2B5EF4-FFF2-40B4-BE49-F238E27FC236}">
                <a16:creationId xmlns:a16="http://schemas.microsoft.com/office/drawing/2014/main" id="{EF1D8257-0940-4030-9170-CBE0943FACEE}"/>
              </a:ext>
            </a:extLst>
          </p:cNvPr>
          <p:cNvSpPr/>
          <p:nvPr/>
        </p:nvSpPr>
        <p:spPr>
          <a:xfrm>
            <a:off x="7108760" y="1771171"/>
            <a:ext cx="540521" cy="4320000"/>
          </a:xfrm>
          <a:prstGeom prst="rect">
            <a:avLst/>
          </a:prstGeom>
          <a:solidFill>
            <a:srgbClr val="0070C0"/>
          </a:solidFill>
          <a:ln w="19050">
            <a:solidFill>
              <a:schemeClr val="accent4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wrap="square" lIns="104306" tIns="52153" rIns="104306" bIns="5215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tr-TR" sz="1100" b="1" dirty="0">
                <a:solidFill>
                  <a:srgbClr val="FFFFFF"/>
                </a:solidFill>
                <a:latin typeface="Arial"/>
              </a:rPr>
              <a:t>TIL</a:t>
            </a:r>
            <a:r>
              <a:rPr lang="en-US" sz="1100" b="1" dirty="0">
                <a:solidFill>
                  <a:srgbClr val="FFFFFF"/>
                </a:solidFill>
                <a:latin typeface="Arial"/>
              </a:rPr>
              <a:t>s</a:t>
            </a:r>
            <a:r>
              <a:rPr lang="tr-TR" sz="1100" b="1" dirty="0">
                <a:solidFill>
                  <a:srgbClr val="FFFFFF"/>
                </a:solidFill>
                <a:latin typeface="Arial"/>
              </a:rPr>
              <a:t> Yoğunluklarının  ve Oranlarının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tr-TR" sz="1100" b="1" dirty="0">
                <a:solidFill>
                  <a:srgbClr val="FFFFFF"/>
                </a:solidFill>
                <a:latin typeface="Arial"/>
              </a:rPr>
              <a:t>Hesaplanması</a:t>
            </a:r>
          </a:p>
        </p:txBody>
      </p:sp>
      <p:sp>
        <p:nvSpPr>
          <p:cNvPr id="39" name="Dikdörtgen 42">
            <a:extLst>
              <a:ext uri="{FF2B5EF4-FFF2-40B4-BE49-F238E27FC236}">
                <a16:creationId xmlns:a16="http://schemas.microsoft.com/office/drawing/2014/main" id="{35348A99-C668-4319-89A0-6C2984AA3694}"/>
              </a:ext>
            </a:extLst>
          </p:cNvPr>
          <p:cNvSpPr/>
          <p:nvPr/>
        </p:nvSpPr>
        <p:spPr>
          <a:xfrm>
            <a:off x="8213972" y="1743495"/>
            <a:ext cx="1193095" cy="548043"/>
          </a:xfrm>
          <a:prstGeom prst="rect">
            <a:avLst/>
          </a:prstGeom>
          <a:solidFill>
            <a:srgbClr val="0070C0"/>
          </a:solidFill>
          <a:ln w="19050">
            <a:solidFill>
              <a:schemeClr val="accent4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104306" tIns="52153" rIns="104306" bIns="5215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tr-TR" sz="1100" b="1" dirty="0">
                <a:solidFill>
                  <a:srgbClr val="FFFFFF"/>
                </a:solidFill>
                <a:latin typeface="Arial"/>
              </a:rPr>
              <a:t>TIL</a:t>
            </a:r>
            <a:r>
              <a:rPr lang="en-US" sz="1100" b="1" dirty="0">
                <a:solidFill>
                  <a:srgbClr val="FFFFFF"/>
                </a:solidFill>
                <a:latin typeface="Arial"/>
              </a:rPr>
              <a:t>s</a:t>
            </a:r>
            <a:r>
              <a:rPr lang="tr-TR" sz="1100" b="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1100" b="1" dirty="0" err="1">
                <a:solidFill>
                  <a:srgbClr val="FFFFFF"/>
                </a:solidFill>
                <a:latin typeface="Arial"/>
              </a:rPr>
              <a:t>Skoru</a:t>
            </a:r>
            <a:r>
              <a:rPr lang="tr-TR" sz="1100" b="1" dirty="0">
                <a:solidFill>
                  <a:srgbClr val="FFFFFF"/>
                </a:solidFill>
                <a:latin typeface="Arial"/>
              </a:rPr>
              <a:t> 1</a:t>
            </a:r>
            <a:endParaRPr lang="en-US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Dikdörtgen 43">
            <a:extLst>
              <a:ext uri="{FF2B5EF4-FFF2-40B4-BE49-F238E27FC236}">
                <a16:creationId xmlns:a16="http://schemas.microsoft.com/office/drawing/2014/main" id="{3D8D425D-01E3-4A7F-BF6E-7C94C9DE3E7A}"/>
              </a:ext>
            </a:extLst>
          </p:cNvPr>
          <p:cNvSpPr/>
          <p:nvPr/>
        </p:nvSpPr>
        <p:spPr>
          <a:xfrm>
            <a:off x="8213972" y="2579193"/>
            <a:ext cx="1193095" cy="548043"/>
          </a:xfrm>
          <a:prstGeom prst="rect">
            <a:avLst/>
          </a:prstGeom>
          <a:solidFill>
            <a:srgbClr val="0070C0"/>
          </a:solidFill>
          <a:ln w="19050">
            <a:solidFill>
              <a:schemeClr val="accent4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104306" tIns="52153" rIns="104306" bIns="5215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tr-TR" sz="1100" b="1" dirty="0">
                <a:solidFill>
                  <a:srgbClr val="FFFFFF"/>
                </a:solidFill>
              </a:rPr>
              <a:t>TIL</a:t>
            </a:r>
            <a:r>
              <a:rPr lang="en-US" sz="1100" b="1" dirty="0">
                <a:solidFill>
                  <a:srgbClr val="FFFFFF"/>
                </a:solidFill>
              </a:rPr>
              <a:t>s</a:t>
            </a:r>
            <a:r>
              <a:rPr lang="tr-TR" sz="1100" b="1" dirty="0">
                <a:solidFill>
                  <a:srgbClr val="FFFFFF"/>
                </a:solidFill>
              </a:rPr>
              <a:t> </a:t>
            </a:r>
            <a:r>
              <a:rPr lang="en-US" sz="1100" b="1" dirty="0" err="1">
                <a:solidFill>
                  <a:srgbClr val="FFFFFF"/>
                </a:solidFill>
              </a:rPr>
              <a:t>Skoru</a:t>
            </a:r>
            <a:r>
              <a:rPr lang="tr-TR" sz="1100" b="1" dirty="0">
                <a:solidFill>
                  <a:srgbClr val="FFFFFF"/>
                </a:solidFill>
              </a:rPr>
              <a:t> </a:t>
            </a:r>
            <a:r>
              <a:rPr lang="tr-TR" sz="1100" b="1" dirty="0">
                <a:solidFill>
                  <a:srgbClr val="FFFFFF"/>
                </a:solidFill>
                <a:latin typeface="Arial"/>
              </a:rPr>
              <a:t>2</a:t>
            </a:r>
            <a:endParaRPr lang="en-US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Dikdörtgen 44">
            <a:extLst>
              <a:ext uri="{FF2B5EF4-FFF2-40B4-BE49-F238E27FC236}">
                <a16:creationId xmlns:a16="http://schemas.microsoft.com/office/drawing/2014/main" id="{F6CA35F2-0651-4ADD-857A-E5818B1D98E7}"/>
              </a:ext>
            </a:extLst>
          </p:cNvPr>
          <p:cNvSpPr/>
          <p:nvPr/>
        </p:nvSpPr>
        <p:spPr>
          <a:xfrm>
            <a:off x="8213972" y="3743040"/>
            <a:ext cx="1193095" cy="548043"/>
          </a:xfrm>
          <a:prstGeom prst="rect">
            <a:avLst/>
          </a:prstGeom>
          <a:solidFill>
            <a:srgbClr val="0070C0"/>
          </a:solidFill>
          <a:ln w="19050">
            <a:solidFill>
              <a:schemeClr val="accent4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104306" tIns="52153" rIns="104306" bIns="5215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tr-TR" sz="1100" b="1" dirty="0">
                <a:solidFill>
                  <a:srgbClr val="FFFFFF"/>
                </a:solidFill>
              </a:rPr>
              <a:t>TIL</a:t>
            </a:r>
            <a:r>
              <a:rPr lang="en-US" sz="1100" b="1" dirty="0">
                <a:solidFill>
                  <a:srgbClr val="FFFFFF"/>
                </a:solidFill>
              </a:rPr>
              <a:t>s</a:t>
            </a:r>
            <a:r>
              <a:rPr lang="tr-TR" sz="1100" b="1" dirty="0">
                <a:solidFill>
                  <a:srgbClr val="FFFFFF"/>
                </a:solidFill>
              </a:rPr>
              <a:t> </a:t>
            </a:r>
            <a:r>
              <a:rPr lang="en-US" sz="1100" b="1" dirty="0" err="1">
                <a:solidFill>
                  <a:srgbClr val="FFFFFF"/>
                </a:solidFill>
              </a:rPr>
              <a:t>Skoru</a:t>
            </a:r>
            <a:r>
              <a:rPr lang="tr-TR" sz="1100" b="1" dirty="0">
                <a:solidFill>
                  <a:srgbClr val="FFFFFF"/>
                </a:solidFill>
              </a:rPr>
              <a:t> </a:t>
            </a:r>
            <a:r>
              <a:rPr lang="tr-TR" sz="1100" b="1" dirty="0">
                <a:solidFill>
                  <a:srgbClr val="FFFFFF"/>
                </a:solidFill>
                <a:latin typeface="Arial"/>
              </a:rPr>
              <a:t>3</a:t>
            </a:r>
            <a:endParaRPr lang="en-US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8FCDB5A-0720-4838-B36B-A762405D88A3}"/>
              </a:ext>
            </a:extLst>
          </p:cNvPr>
          <p:cNvSpPr/>
          <p:nvPr/>
        </p:nvSpPr>
        <p:spPr>
          <a:xfrm>
            <a:off x="8725423" y="4729768"/>
            <a:ext cx="85096" cy="58189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lIns="104306" tIns="52153" rIns="104306" bIns="52153" rtlCol="0" anchor="ctr"/>
          <a:lstStyle/>
          <a:p>
            <a:pPr algn="ctr"/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EEC52D4-0FC9-47F3-B6A5-44C85481A2BD}"/>
              </a:ext>
            </a:extLst>
          </p:cNvPr>
          <p:cNvSpPr/>
          <p:nvPr/>
        </p:nvSpPr>
        <p:spPr>
          <a:xfrm>
            <a:off x="8728191" y="4907107"/>
            <a:ext cx="85096" cy="58189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lIns="104306" tIns="52153" rIns="104306" bIns="52153" rtlCol="0" anchor="ctr"/>
          <a:lstStyle/>
          <a:p>
            <a:pPr algn="ctr"/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7F0E707-2117-4FDD-AB64-AA0D221653A1}"/>
              </a:ext>
            </a:extLst>
          </p:cNvPr>
          <p:cNvSpPr/>
          <p:nvPr/>
        </p:nvSpPr>
        <p:spPr>
          <a:xfrm>
            <a:off x="8736506" y="5114928"/>
            <a:ext cx="85096" cy="58189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lIns="104306" tIns="52153" rIns="104306" bIns="52153" rtlCol="0" anchor="ctr"/>
          <a:lstStyle/>
          <a:p>
            <a:pPr algn="ctr"/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45" name="Dikdörtgen 51">
            <a:extLst>
              <a:ext uri="{FF2B5EF4-FFF2-40B4-BE49-F238E27FC236}">
                <a16:creationId xmlns:a16="http://schemas.microsoft.com/office/drawing/2014/main" id="{231F5EBA-9BCF-4B74-AC6C-5FD9909A8E24}"/>
              </a:ext>
            </a:extLst>
          </p:cNvPr>
          <p:cNvSpPr/>
          <p:nvPr/>
        </p:nvSpPr>
        <p:spPr>
          <a:xfrm>
            <a:off x="8242984" y="5431121"/>
            <a:ext cx="1193095" cy="548043"/>
          </a:xfrm>
          <a:prstGeom prst="rect">
            <a:avLst/>
          </a:prstGeom>
          <a:solidFill>
            <a:srgbClr val="0070C0"/>
          </a:solidFill>
          <a:ln w="19050">
            <a:solidFill>
              <a:schemeClr val="accent4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104306" tIns="52153" rIns="104306" bIns="5215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tr-TR" sz="1100" b="1" dirty="0">
                <a:solidFill>
                  <a:srgbClr val="FFFFFF"/>
                </a:solidFill>
              </a:rPr>
              <a:t>TIL</a:t>
            </a:r>
            <a:r>
              <a:rPr lang="en-US" sz="1100" b="1" dirty="0">
                <a:solidFill>
                  <a:srgbClr val="FFFFFF"/>
                </a:solidFill>
              </a:rPr>
              <a:t>s</a:t>
            </a:r>
            <a:r>
              <a:rPr lang="tr-TR" sz="1100" b="1" dirty="0">
                <a:solidFill>
                  <a:srgbClr val="FFFFFF"/>
                </a:solidFill>
              </a:rPr>
              <a:t> </a:t>
            </a:r>
            <a:r>
              <a:rPr lang="en-US" sz="1100" b="1" dirty="0" err="1">
                <a:solidFill>
                  <a:srgbClr val="FFFFFF"/>
                </a:solidFill>
              </a:rPr>
              <a:t>Skoru</a:t>
            </a:r>
            <a:r>
              <a:rPr lang="tr-TR" sz="1100" b="1" dirty="0">
                <a:solidFill>
                  <a:srgbClr val="FFFFFF"/>
                </a:solidFill>
              </a:rPr>
              <a:t> </a:t>
            </a:r>
            <a:r>
              <a:rPr lang="tr-TR" sz="1100" b="1" dirty="0">
                <a:solidFill>
                  <a:srgbClr val="FFFFFF"/>
                </a:solidFill>
                <a:latin typeface="Arial"/>
              </a:rPr>
              <a:t>N</a:t>
            </a:r>
            <a:endParaRPr lang="en-US" sz="11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Dikdörtgen 52">
            <a:extLst>
              <a:ext uri="{FF2B5EF4-FFF2-40B4-BE49-F238E27FC236}">
                <a16:creationId xmlns:a16="http://schemas.microsoft.com/office/drawing/2014/main" id="{7935C292-158C-4079-8279-4A1680423CFF}"/>
              </a:ext>
            </a:extLst>
          </p:cNvPr>
          <p:cNvSpPr/>
          <p:nvPr/>
        </p:nvSpPr>
        <p:spPr>
          <a:xfrm>
            <a:off x="9873871" y="2006063"/>
            <a:ext cx="540521" cy="3545262"/>
          </a:xfrm>
          <a:prstGeom prst="rect">
            <a:avLst/>
          </a:prstGeom>
          <a:solidFill>
            <a:srgbClr val="0070C0"/>
          </a:solidFill>
          <a:ln w="19050">
            <a:solidFill>
              <a:schemeClr val="accent4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wrap="square" lIns="104306" tIns="52153" rIns="104306" bIns="5215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tr-TR" sz="1100" b="1" dirty="0">
                <a:solidFill>
                  <a:srgbClr val="FFFFFF"/>
                </a:solidFill>
                <a:latin typeface="Arial"/>
              </a:rPr>
              <a:t>TIL Sonuç Raporu</a:t>
            </a:r>
          </a:p>
        </p:txBody>
      </p:sp>
      <p:pic>
        <p:nvPicPr>
          <p:cNvPr id="47" name="Picture 6" descr="Ä°lgili resim">
            <a:extLst>
              <a:ext uri="{FF2B5EF4-FFF2-40B4-BE49-F238E27FC236}">
                <a16:creationId xmlns:a16="http://schemas.microsoft.com/office/drawing/2014/main" id="{8C37ED3D-A0A5-4907-89C6-9D85D1522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" b="25161"/>
          <a:stretch/>
        </p:blipFill>
        <p:spPr bwMode="auto">
          <a:xfrm>
            <a:off x="10716155" y="3262172"/>
            <a:ext cx="944295" cy="103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Ok: Sağ 1">
            <a:extLst>
              <a:ext uri="{FF2B5EF4-FFF2-40B4-BE49-F238E27FC236}">
                <a16:creationId xmlns:a16="http://schemas.microsoft.com/office/drawing/2014/main" id="{09956F63-43AE-402F-A5AC-F2BE1C83C396}"/>
              </a:ext>
            </a:extLst>
          </p:cNvPr>
          <p:cNvSpPr/>
          <p:nvPr/>
        </p:nvSpPr>
        <p:spPr>
          <a:xfrm>
            <a:off x="645858" y="1503422"/>
            <a:ext cx="10293386" cy="285347"/>
          </a:xfrm>
          <a:prstGeom prst="rightArrow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lIns="104306" tIns="52153" rIns="104306" bIns="52153" rtlCol="0" anchor="ctr"/>
          <a:lstStyle/>
          <a:p>
            <a:pPr algn="ctr"/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49" name="İçerik Yer Tutucusu 1">
            <a:extLst>
              <a:ext uri="{FF2B5EF4-FFF2-40B4-BE49-F238E27FC236}">
                <a16:creationId xmlns:a16="http://schemas.microsoft.com/office/drawing/2014/main" id="{09B47D20-87D6-4B45-A99C-3157D50D5657}"/>
              </a:ext>
            </a:extLst>
          </p:cNvPr>
          <p:cNvSpPr txBox="1">
            <a:spLocks/>
          </p:cNvSpPr>
          <p:nvPr/>
        </p:nvSpPr>
        <p:spPr bwMode="auto">
          <a:xfrm>
            <a:off x="369020" y="1734939"/>
            <a:ext cx="1855884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6036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D200"/>
              </a:buClr>
              <a:buSzPct val="75000"/>
              <a:buFont typeface="Arial" charset="0"/>
              <a:buChar char="►"/>
              <a:defRPr sz="24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17550" indent="-355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D200"/>
              </a:buClr>
              <a:buSzPct val="75000"/>
              <a:buFont typeface="Arial" charset="0"/>
              <a:buChar char="►"/>
              <a:defRPr sz="2000">
                <a:solidFill>
                  <a:srgbClr val="646464"/>
                </a:solidFill>
                <a:latin typeface="+mn-lt"/>
              </a:defRPr>
            </a:lvl2pPr>
            <a:lvl3pPr marL="1081088" indent="-3619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D200"/>
              </a:buClr>
              <a:buSzPct val="75000"/>
              <a:buFont typeface="Arial" charset="0"/>
              <a:buChar char="►"/>
              <a:defRPr>
                <a:solidFill>
                  <a:srgbClr val="646464"/>
                </a:solidFill>
                <a:latin typeface="+mn-lt"/>
              </a:defRPr>
            </a:lvl3pPr>
            <a:lvl4pPr marL="144145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D200"/>
              </a:buClr>
              <a:buSzPct val="75000"/>
              <a:buFont typeface="Arial" charset="0"/>
              <a:buChar char="►"/>
              <a:defRPr sz="1600">
                <a:solidFill>
                  <a:srgbClr val="646464"/>
                </a:solidFill>
                <a:latin typeface="+mn-lt"/>
              </a:defRPr>
            </a:lvl4pPr>
            <a:lvl5pPr marL="1800225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D200"/>
              </a:buClr>
              <a:buSzPct val="75000"/>
              <a:buFont typeface="Arial" charset="0"/>
              <a:buChar char="►"/>
              <a:defRPr sz="1600">
                <a:solidFill>
                  <a:srgbClr val="646464"/>
                </a:solidFill>
                <a:latin typeface="+mn-lt"/>
              </a:defRPr>
            </a:lvl5pPr>
            <a:lvl6pPr marL="2257425" indent="-357188" algn="l" rtl="0" fontAlgn="base">
              <a:spcBef>
                <a:spcPct val="20000"/>
              </a:spcBef>
              <a:spcAft>
                <a:spcPct val="0"/>
              </a:spcAft>
              <a:buClr>
                <a:srgbClr val="FFD200"/>
              </a:buClr>
              <a:buSzPct val="75000"/>
              <a:buFont typeface="Arial" charset="0"/>
              <a:buChar char="►"/>
              <a:defRPr sz="1600">
                <a:solidFill>
                  <a:srgbClr val="646464"/>
                </a:solidFill>
                <a:latin typeface="+mn-lt"/>
              </a:defRPr>
            </a:lvl6pPr>
            <a:lvl7pPr marL="2714625" indent="-357188" algn="l" rtl="0" fontAlgn="base">
              <a:spcBef>
                <a:spcPct val="20000"/>
              </a:spcBef>
              <a:spcAft>
                <a:spcPct val="0"/>
              </a:spcAft>
              <a:buClr>
                <a:srgbClr val="FFD200"/>
              </a:buClr>
              <a:buSzPct val="75000"/>
              <a:buFont typeface="Arial" charset="0"/>
              <a:buChar char="►"/>
              <a:defRPr sz="1600">
                <a:solidFill>
                  <a:srgbClr val="646464"/>
                </a:solidFill>
                <a:latin typeface="+mn-lt"/>
              </a:defRPr>
            </a:lvl7pPr>
            <a:lvl8pPr marL="3171825" indent="-357188" algn="l" rtl="0" fontAlgn="base">
              <a:spcBef>
                <a:spcPct val="20000"/>
              </a:spcBef>
              <a:spcAft>
                <a:spcPct val="0"/>
              </a:spcAft>
              <a:buClr>
                <a:srgbClr val="FFD200"/>
              </a:buClr>
              <a:buSzPct val="75000"/>
              <a:buFont typeface="Arial" charset="0"/>
              <a:buChar char="►"/>
              <a:defRPr sz="1600">
                <a:solidFill>
                  <a:srgbClr val="646464"/>
                </a:solidFill>
                <a:latin typeface="+mn-lt"/>
              </a:defRPr>
            </a:lvl8pPr>
            <a:lvl9pPr marL="3629025" indent="-357188" algn="l" rtl="0" fontAlgn="base">
              <a:spcBef>
                <a:spcPct val="20000"/>
              </a:spcBef>
              <a:spcAft>
                <a:spcPct val="0"/>
              </a:spcAft>
              <a:buClr>
                <a:srgbClr val="FFD200"/>
              </a:buClr>
              <a:buSzPct val="75000"/>
              <a:buFont typeface="Arial" charset="0"/>
              <a:buChar char="►"/>
              <a:defRPr sz="1600">
                <a:solidFill>
                  <a:srgbClr val="646464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tr-TR" sz="1600" kern="0" dirty="0">
                <a:latin typeface="Arial"/>
              </a:rPr>
              <a:t>Tüm Slayt Görüntü</a:t>
            </a:r>
          </a:p>
        </p:txBody>
      </p:sp>
      <p:sp>
        <p:nvSpPr>
          <p:cNvPr id="50" name="Dikdörtgen 27">
            <a:extLst>
              <a:ext uri="{FF2B5EF4-FFF2-40B4-BE49-F238E27FC236}">
                <a16:creationId xmlns:a16="http://schemas.microsoft.com/office/drawing/2014/main" id="{F4F4C55F-31F4-4935-AC52-F7353AD58973}"/>
              </a:ext>
            </a:extLst>
          </p:cNvPr>
          <p:cNvSpPr/>
          <p:nvPr/>
        </p:nvSpPr>
        <p:spPr>
          <a:xfrm>
            <a:off x="5430470" y="1771171"/>
            <a:ext cx="540521" cy="4320000"/>
          </a:xfrm>
          <a:prstGeom prst="rect">
            <a:avLst/>
          </a:prstGeom>
          <a:solidFill>
            <a:srgbClr val="0070C0"/>
          </a:solidFill>
          <a:ln w="19050">
            <a:solidFill>
              <a:schemeClr val="accent4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wrap="square" lIns="104306" tIns="52153" rIns="104306" bIns="5215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tr-TR" sz="1100" b="1" dirty="0">
                <a:solidFill>
                  <a:srgbClr val="FFFFFF"/>
                </a:solidFill>
                <a:latin typeface="Arial"/>
              </a:rPr>
              <a:t>Tümör ve </a:t>
            </a:r>
            <a:r>
              <a:rPr lang="tr-TR" sz="1100" b="1" dirty="0" err="1">
                <a:solidFill>
                  <a:srgbClr val="FFFFFF"/>
                </a:solidFill>
                <a:latin typeface="Arial"/>
              </a:rPr>
              <a:t>Stromal</a:t>
            </a:r>
            <a:r>
              <a:rPr lang="tr-TR" sz="1100" b="1" dirty="0">
                <a:solidFill>
                  <a:srgbClr val="FFFFFF"/>
                </a:solidFill>
                <a:latin typeface="Arial"/>
              </a:rPr>
              <a:t> Alan Saptanma</a:t>
            </a:r>
          </a:p>
        </p:txBody>
      </p:sp>
      <p:pic>
        <p:nvPicPr>
          <p:cNvPr id="51" name="Resim 1">
            <a:extLst>
              <a:ext uri="{FF2B5EF4-FFF2-40B4-BE49-F238E27FC236}">
                <a16:creationId xmlns:a16="http://schemas.microsoft.com/office/drawing/2014/main" id="{029D348E-AEC9-437A-8F69-A02485C66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6" y="2095749"/>
            <a:ext cx="1597962" cy="191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Resim 28">
            <a:extLst>
              <a:ext uri="{FF2B5EF4-FFF2-40B4-BE49-F238E27FC236}">
                <a16:creationId xmlns:a16="http://schemas.microsoft.com/office/drawing/2014/main" id="{49250972-0E1C-4F0A-82B0-6F08A1DA4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031" y="1782125"/>
            <a:ext cx="923925" cy="428625"/>
          </a:xfrm>
          <a:prstGeom prst="rect">
            <a:avLst/>
          </a:prstGeom>
        </p:spPr>
      </p:pic>
      <p:pic>
        <p:nvPicPr>
          <p:cNvPr id="53" name="Resim 29">
            <a:extLst>
              <a:ext uri="{FF2B5EF4-FFF2-40B4-BE49-F238E27FC236}">
                <a16:creationId xmlns:a16="http://schemas.microsoft.com/office/drawing/2014/main" id="{8996DFCE-B976-46F7-8915-B1B55279D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9796" y="2521284"/>
            <a:ext cx="695325" cy="676275"/>
          </a:xfrm>
          <a:prstGeom prst="rect">
            <a:avLst/>
          </a:prstGeom>
        </p:spPr>
      </p:pic>
      <p:pic>
        <p:nvPicPr>
          <p:cNvPr id="54" name="Resim 30">
            <a:extLst>
              <a:ext uri="{FF2B5EF4-FFF2-40B4-BE49-F238E27FC236}">
                <a16:creationId xmlns:a16="http://schemas.microsoft.com/office/drawing/2014/main" id="{3F645FC9-5598-4136-8414-E42025D8C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063" y="5349086"/>
            <a:ext cx="657225" cy="723900"/>
          </a:xfrm>
          <a:prstGeom prst="rect">
            <a:avLst/>
          </a:prstGeom>
        </p:spPr>
      </p:pic>
      <p:pic>
        <p:nvPicPr>
          <p:cNvPr id="55" name="Resim 33">
            <a:extLst>
              <a:ext uri="{FF2B5EF4-FFF2-40B4-BE49-F238E27FC236}">
                <a16:creationId xmlns:a16="http://schemas.microsoft.com/office/drawing/2014/main" id="{B27A86EB-8BAF-4874-B091-2FB5D38DB7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0345" y="3435105"/>
            <a:ext cx="476250" cy="11144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C5D67E-B346-433C-A116-4D813A36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77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3BE5E-9F70-4931-887C-4C84C90D4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İş Paketleri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9121D-9AF0-4F65-82AC-905C10A85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tr-TR" dirty="0"/>
              <a:t>Ön Hazırlıklar (Proje Ekibi, Alet-Teçhizat, Proje </a:t>
            </a:r>
            <a:r>
              <a:rPr lang="tr-TR" dirty="0" err="1"/>
              <a:t>İsterleri</a:t>
            </a:r>
            <a:r>
              <a:rPr lang="tr-TR" dirty="0"/>
              <a:t>, </a:t>
            </a:r>
            <a:r>
              <a:rPr lang="tr-TR" dirty="0" err="1"/>
              <a:t>Public</a:t>
            </a:r>
            <a:r>
              <a:rPr lang="tr-TR" dirty="0"/>
              <a:t> Veri –Kümesi, </a:t>
            </a:r>
            <a:r>
              <a:rPr lang="tr-TR" dirty="0" err="1"/>
              <a:t>vs</a:t>
            </a:r>
            <a:r>
              <a:rPr lang="tr-T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Vaka Seçimi, Slayt Temini, Sayısallaştırılması ve İşaretlenmesi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Görüntü Analiz Sistemi Geliştirilmesi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 err="1"/>
              <a:t>Validasyon</a:t>
            </a:r>
            <a:r>
              <a:rPr lang="tr-TR" dirty="0"/>
              <a:t> Çalışmaları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Ürün Sonlandırma</a:t>
            </a:r>
          </a:p>
          <a:p>
            <a:pPr marL="514350" indent="-514350">
              <a:buFont typeface="+mj-lt"/>
              <a:buAutoNum type="arabicPeriod"/>
            </a:pPr>
            <a:endParaRPr lang="tr-TR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5B622-7F9E-442B-AEC1-35254CD0E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6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17AE-E586-4921-8BD1-81920DEA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Ön Hazırlıkları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72568ED-8264-49E0-B9CC-63306373E6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315387"/>
              </p:ext>
            </p:extLst>
          </p:nvPr>
        </p:nvGraphicFramePr>
        <p:xfrm>
          <a:off x="838200" y="1825625"/>
          <a:ext cx="105155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0867">
                  <a:extLst>
                    <a:ext uri="{9D8B030D-6E8A-4147-A177-3AD203B41FA5}">
                      <a16:colId xmlns:a16="http://schemas.microsoft.com/office/drawing/2014/main" val="894316485"/>
                    </a:ext>
                  </a:extLst>
                </a:gridCol>
                <a:gridCol w="3039533">
                  <a:extLst>
                    <a:ext uri="{9D8B030D-6E8A-4147-A177-3AD203B41FA5}">
                      <a16:colId xmlns:a16="http://schemas.microsoft.com/office/drawing/2014/main" val="3016234705"/>
                    </a:ext>
                  </a:extLst>
                </a:gridCol>
                <a:gridCol w="3505197">
                  <a:extLst>
                    <a:ext uri="{9D8B030D-6E8A-4147-A177-3AD203B41FA5}">
                      <a16:colId xmlns:a16="http://schemas.microsoft.com/office/drawing/2014/main" val="712145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Görev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Patolog Katkısı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Mühendis Katkısı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92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Alet Teçhizat Temini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Yok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Var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95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Literatür Taraması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Tıbbi literatür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Bilişim literatürü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103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Proje </a:t>
                      </a:r>
                      <a:r>
                        <a:rPr lang="tr-TR" dirty="0" err="1"/>
                        <a:t>İsterlerinin</a:t>
                      </a:r>
                      <a:r>
                        <a:rPr lang="tr-TR" dirty="0"/>
                        <a:t> Belirlenmesi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Kullanıcı </a:t>
                      </a:r>
                      <a:r>
                        <a:rPr lang="tr-TR" dirty="0" err="1"/>
                        <a:t>İsterleri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Sistem </a:t>
                      </a:r>
                      <a:r>
                        <a:rPr lang="tr-TR" dirty="0" err="1"/>
                        <a:t>İsterleri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31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Etik Kurul İzinleri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Kısmen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7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Sistem Tasarımı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Kısmen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Var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30306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41C71C-1DC8-4A61-A27D-56618EAA4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2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17AE-E586-4921-8BD1-81920DEA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Veri Kümesi Hazırlama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72568ED-8264-49E0-B9CC-63306373E6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4464330"/>
              </p:ext>
            </p:extLst>
          </p:nvPr>
        </p:nvGraphicFramePr>
        <p:xfrm>
          <a:off x="838200" y="1825625"/>
          <a:ext cx="105155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3467">
                  <a:extLst>
                    <a:ext uri="{9D8B030D-6E8A-4147-A177-3AD203B41FA5}">
                      <a16:colId xmlns:a16="http://schemas.microsoft.com/office/drawing/2014/main" val="894316485"/>
                    </a:ext>
                  </a:extLst>
                </a:gridCol>
                <a:gridCol w="2878666">
                  <a:extLst>
                    <a:ext uri="{9D8B030D-6E8A-4147-A177-3AD203B41FA5}">
                      <a16:colId xmlns:a16="http://schemas.microsoft.com/office/drawing/2014/main" val="3016234705"/>
                    </a:ext>
                  </a:extLst>
                </a:gridCol>
                <a:gridCol w="3183464">
                  <a:extLst>
                    <a:ext uri="{9D8B030D-6E8A-4147-A177-3AD203B41FA5}">
                      <a16:colId xmlns:a16="http://schemas.microsoft.com/office/drawing/2014/main" val="712145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Görev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Patolog Katkısı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Mühendis Katkısı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92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Vaka Seçimi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Yok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95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Camların Temini (Arşiv / Yeni Kesit)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Yok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103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Camların Sayısallaştırılması ve Sunulması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Var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31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Etiketleme ve </a:t>
                      </a:r>
                      <a:r>
                        <a:rPr lang="tr-TR" dirty="0" err="1"/>
                        <a:t>Anotasyon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Altyapı Hazırlama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7853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CFEB36-9900-47C8-8C0F-BC5C7120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53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972AB-4B89-4291-B6C6-76297A886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Veri Kümesi Hazırlama</a:t>
            </a:r>
            <a:endParaRPr lang="en-US" dirty="0"/>
          </a:p>
        </p:txBody>
      </p:sp>
      <p:pic>
        <p:nvPicPr>
          <p:cNvPr id="5" name="Resim 2">
            <a:extLst>
              <a:ext uri="{FF2B5EF4-FFF2-40B4-BE49-F238E27FC236}">
                <a16:creationId xmlns:a16="http://schemas.microsoft.com/office/drawing/2014/main" id="{DFB898A2-D590-4C06-81C6-89384F71A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161" y="471996"/>
            <a:ext cx="2980656" cy="1218692"/>
          </a:xfrm>
          <a:prstGeom prst="rect">
            <a:avLst/>
          </a:prstGeom>
        </p:spPr>
      </p:pic>
      <p:pic>
        <p:nvPicPr>
          <p:cNvPr id="6" name="Resim 6">
            <a:extLst>
              <a:ext uri="{FF2B5EF4-FFF2-40B4-BE49-F238E27FC236}">
                <a16:creationId xmlns:a16="http://schemas.microsoft.com/office/drawing/2014/main" id="{7DA144A2-2EA5-4A7B-B928-A71C18E62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4" y="1896819"/>
            <a:ext cx="5771429" cy="4180952"/>
          </a:xfrm>
          <a:prstGeom prst="rect">
            <a:avLst/>
          </a:prstGeom>
        </p:spPr>
      </p:pic>
      <p:pic>
        <p:nvPicPr>
          <p:cNvPr id="7" name="Resim 7">
            <a:extLst>
              <a:ext uri="{FF2B5EF4-FFF2-40B4-BE49-F238E27FC236}">
                <a16:creationId xmlns:a16="http://schemas.microsoft.com/office/drawing/2014/main" id="{CD986CBA-E5AA-4482-8409-2B04F9EED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067" y="1896819"/>
            <a:ext cx="5771429" cy="4209524"/>
          </a:xfrm>
          <a:prstGeom prst="rect">
            <a:avLst/>
          </a:prstGeom>
        </p:spPr>
      </p:pic>
      <p:sp>
        <p:nvSpPr>
          <p:cNvPr id="8" name="Metin kutusu 8">
            <a:extLst>
              <a:ext uri="{FF2B5EF4-FFF2-40B4-BE49-F238E27FC236}">
                <a16:creationId xmlns:a16="http://schemas.microsoft.com/office/drawing/2014/main" id="{642FF83D-AE64-436E-9811-6F271F2F919C}"/>
              </a:ext>
            </a:extLst>
          </p:cNvPr>
          <p:cNvSpPr txBox="1"/>
          <p:nvPr/>
        </p:nvSpPr>
        <p:spPr>
          <a:xfrm>
            <a:off x="1084183" y="6123543"/>
            <a:ext cx="421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Bölge İşaretleri (tümör, </a:t>
            </a:r>
            <a:r>
              <a:rPr lang="tr-TR" dirty="0" err="1"/>
              <a:t>stroma</a:t>
            </a:r>
            <a:r>
              <a:rPr lang="tr-TR" dirty="0"/>
              <a:t>, diğer)</a:t>
            </a:r>
          </a:p>
        </p:txBody>
      </p:sp>
      <p:sp>
        <p:nvSpPr>
          <p:cNvPr id="9" name="Metin kutusu 9">
            <a:extLst>
              <a:ext uri="{FF2B5EF4-FFF2-40B4-BE49-F238E27FC236}">
                <a16:creationId xmlns:a16="http://schemas.microsoft.com/office/drawing/2014/main" id="{71119122-8972-4B3D-8BD3-83D51490F18B}"/>
              </a:ext>
            </a:extLst>
          </p:cNvPr>
          <p:cNvSpPr txBox="1"/>
          <p:nvPr/>
        </p:nvSpPr>
        <p:spPr>
          <a:xfrm>
            <a:off x="8476329" y="6077771"/>
            <a:ext cx="263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Lenfosit Hücre İşaretleri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9A84C8-BAD7-407E-9E71-B41420E2C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63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05120-032B-4A40-B9CB-47482ECF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Görüntü Analiz Sistemi Geliştirilmesi</a:t>
            </a:r>
            <a:endParaRPr lang="en-US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D069E2C-3088-4F16-9921-D4E3802D7F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7810712"/>
              </p:ext>
            </p:extLst>
          </p:nvPr>
        </p:nvGraphicFramePr>
        <p:xfrm>
          <a:off x="838200" y="1825625"/>
          <a:ext cx="1051559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94316485"/>
                    </a:ext>
                  </a:extLst>
                </a:gridCol>
                <a:gridCol w="2785533">
                  <a:extLst>
                    <a:ext uri="{9D8B030D-6E8A-4147-A177-3AD203B41FA5}">
                      <a16:colId xmlns:a16="http://schemas.microsoft.com/office/drawing/2014/main" val="3016234705"/>
                    </a:ext>
                  </a:extLst>
                </a:gridCol>
                <a:gridCol w="2472264">
                  <a:extLst>
                    <a:ext uri="{9D8B030D-6E8A-4147-A177-3AD203B41FA5}">
                      <a16:colId xmlns:a16="http://schemas.microsoft.com/office/drawing/2014/main" val="712145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Görev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Patolog Katkısı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Mühendis Katkısı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92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Etiketleme ve </a:t>
                      </a:r>
                      <a:r>
                        <a:rPr lang="tr-TR" dirty="0" err="1"/>
                        <a:t>Anotasyon</a:t>
                      </a:r>
                      <a:r>
                        <a:rPr lang="tr-TR" dirty="0"/>
                        <a:t> Modülleri Geliştirme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Yok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Var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95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Tümör </a:t>
                      </a:r>
                      <a:r>
                        <a:rPr lang="tr-TR" dirty="0" err="1"/>
                        <a:t>Bulk</a:t>
                      </a:r>
                      <a:r>
                        <a:rPr lang="tr-TR" dirty="0"/>
                        <a:t> Saptama Modülleri Geliştirme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Yok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Var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103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Stromal</a:t>
                      </a:r>
                      <a:r>
                        <a:rPr lang="tr-TR" dirty="0"/>
                        <a:t> Bölge </a:t>
                      </a:r>
                      <a:r>
                        <a:rPr lang="tr-TR" dirty="0" err="1"/>
                        <a:t>Bölütleme</a:t>
                      </a:r>
                      <a:r>
                        <a:rPr lang="tr-TR" dirty="0"/>
                        <a:t> Modülleri Geliştirme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Yok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Var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31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Lenfosit Saptama Modülleri Geliştirme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Yok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Var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7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Başarım / Uyum Ölçme Yöntemleri Geliştirme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Var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773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Yazılım Test Çalışmaları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Yok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Var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30306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D1927-635A-494D-BB97-7E4E10ED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90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05120-032B-4A40-B9CB-47482ECF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Görüntü Analiz Sistemi Geliştirilmesi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8CF92B-3177-4841-A7C9-C1F6C1840143}"/>
              </a:ext>
            </a:extLst>
          </p:cNvPr>
          <p:cNvCxnSpPr>
            <a:cxnSpLocks/>
          </p:cNvCxnSpPr>
          <p:nvPr/>
        </p:nvCxnSpPr>
        <p:spPr>
          <a:xfrm>
            <a:off x="88671" y="2114472"/>
            <a:ext cx="120794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1B6F1F8-634E-4886-9333-0CDCF7D82A97}"/>
              </a:ext>
            </a:extLst>
          </p:cNvPr>
          <p:cNvSpPr/>
          <p:nvPr/>
        </p:nvSpPr>
        <p:spPr>
          <a:xfrm>
            <a:off x="3045727" y="2950366"/>
            <a:ext cx="1179331" cy="7695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Training set</a:t>
            </a:r>
          </a:p>
          <a:p>
            <a:r>
              <a:rPr lang="en-US" sz="1200" dirty="0"/>
              <a:t>- BCSS</a:t>
            </a:r>
          </a:p>
          <a:p>
            <a:r>
              <a:rPr lang="en-US" sz="1200" dirty="0"/>
              <a:t>- TIGER Challenge</a:t>
            </a:r>
          </a:p>
        </p:txBody>
      </p:sp>
      <p:sp>
        <p:nvSpPr>
          <p:cNvPr id="6" name="Right Arrow 47">
            <a:extLst>
              <a:ext uri="{FF2B5EF4-FFF2-40B4-BE49-F238E27FC236}">
                <a16:creationId xmlns:a16="http://schemas.microsoft.com/office/drawing/2014/main" id="{226EAB70-DDF6-40C8-B684-3E569DB3C5FD}"/>
              </a:ext>
            </a:extLst>
          </p:cNvPr>
          <p:cNvSpPr/>
          <p:nvPr/>
        </p:nvSpPr>
        <p:spPr>
          <a:xfrm rot="16200000">
            <a:off x="3549468" y="2611132"/>
            <a:ext cx="165436" cy="4446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7FFEFE-FA72-40AA-A65D-12D7BD0A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1" y="2171846"/>
            <a:ext cx="13716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B8524B-0908-4307-904F-CE200003A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678" y="2171846"/>
            <a:ext cx="137160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82B9C4-44B2-4343-BE7C-A0A34A1A0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434" y="2171846"/>
            <a:ext cx="1371600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4CE4E0-ED1E-467D-8C6A-B94D2902F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791" y="2174721"/>
            <a:ext cx="1371600" cy="13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67764D-F995-49D5-84CD-C944147A8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5644" y="2170053"/>
            <a:ext cx="13716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30B152-A20D-4D87-945C-997B72BD52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4408" y="2161088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A440FA-011E-409C-B6D3-4A56329E4127}"/>
              </a:ext>
            </a:extLst>
          </p:cNvPr>
          <p:cNvSpPr txBox="1"/>
          <p:nvPr/>
        </p:nvSpPr>
        <p:spPr>
          <a:xfrm>
            <a:off x="1514226" y="3542799"/>
            <a:ext cx="1470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Stain  Normalization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408DB2-4403-449E-896D-338D53BD19F1}"/>
              </a:ext>
            </a:extLst>
          </p:cNvPr>
          <p:cNvSpPr txBox="1"/>
          <p:nvPr/>
        </p:nvSpPr>
        <p:spPr>
          <a:xfrm>
            <a:off x="5983317" y="3542798"/>
            <a:ext cx="1045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Stromal Mask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7FF4A7-BFC5-42BE-9B97-1F60F55F330B}"/>
              </a:ext>
            </a:extLst>
          </p:cNvPr>
          <p:cNvSpPr txBox="1"/>
          <p:nvPr/>
        </p:nvSpPr>
        <p:spPr>
          <a:xfrm>
            <a:off x="9748103" y="3587623"/>
            <a:ext cx="2001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Lymphocyte Ellipse Fitting</a:t>
            </a:r>
          </a:p>
        </p:txBody>
      </p:sp>
      <p:sp>
        <p:nvSpPr>
          <p:cNvPr id="16" name="Dikdörtgen 37">
            <a:extLst>
              <a:ext uri="{FF2B5EF4-FFF2-40B4-BE49-F238E27FC236}">
                <a16:creationId xmlns:a16="http://schemas.microsoft.com/office/drawing/2014/main" id="{C2A1FD3D-9099-4770-82F9-9F53595A7D96}"/>
              </a:ext>
            </a:extLst>
          </p:cNvPr>
          <p:cNvSpPr/>
          <p:nvPr/>
        </p:nvSpPr>
        <p:spPr>
          <a:xfrm>
            <a:off x="3007078" y="2171846"/>
            <a:ext cx="1273434" cy="5486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Semantic Segmentation</a:t>
            </a:r>
          </a:p>
        </p:txBody>
      </p:sp>
      <p:sp>
        <p:nvSpPr>
          <p:cNvPr id="17" name="Dikdörtgen 53">
            <a:extLst>
              <a:ext uri="{FF2B5EF4-FFF2-40B4-BE49-F238E27FC236}">
                <a16:creationId xmlns:a16="http://schemas.microsoft.com/office/drawing/2014/main" id="{5BA604CD-1D44-4191-90A4-E7038C7CB50D}"/>
              </a:ext>
            </a:extLst>
          </p:cNvPr>
          <p:cNvSpPr/>
          <p:nvPr/>
        </p:nvSpPr>
        <p:spPr>
          <a:xfrm>
            <a:off x="7295680" y="2174721"/>
            <a:ext cx="1134546" cy="5486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Lymphocyte Detection</a:t>
            </a:r>
          </a:p>
        </p:txBody>
      </p:sp>
      <p:sp>
        <p:nvSpPr>
          <p:cNvPr id="18" name="Rectangle 32">
            <a:extLst>
              <a:ext uri="{FF2B5EF4-FFF2-40B4-BE49-F238E27FC236}">
                <a16:creationId xmlns:a16="http://schemas.microsoft.com/office/drawing/2014/main" id="{5639AE41-3877-4982-81E0-49269A695128}"/>
              </a:ext>
            </a:extLst>
          </p:cNvPr>
          <p:cNvSpPr/>
          <p:nvPr/>
        </p:nvSpPr>
        <p:spPr>
          <a:xfrm>
            <a:off x="7286715" y="2913378"/>
            <a:ext cx="1134546" cy="11715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Training set</a:t>
            </a:r>
          </a:p>
          <a:p>
            <a:r>
              <a:rPr lang="en-US" sz="1200" dirty="0"/>
              <a:t>- </a:t>
            </a:r>
            <a:r>
              <a:rPr lang="en-US" sz="1200" dirty="0" err="1"/>
              <a:t>PanNuke</a:t>
            </a:r>
            <a:endParaRPr lang="en-US" sz="1200" dirty="0"/>
          </a:p>
          <a:p>
            <a:r>
              <a:rPr lang="en-US" sz="1200" dirty="0"/>
              <a:t>- </a:t>
            </a:r>
            <a:r>
              <a:rPr lang="en-US" sz="1200" dirty="0" err="1"/>
              <a:t>NuCLS</a:t>
            </a:r>
            <a:endParaRPr lang="en-US" sz="1200" dirty="0"/>
          </a:p>
          <a:p>
            <a:r>
              <a:rPr lang="en-US" sz="1200" dirty="0"/>
              <a:t>- </a:t>
            </a:r>
            <a:r>
              <a:rPr lang="en-US" sz="1200" dirty="0" err="1"/>
              <a:t>MonuSac</a:t>
            </a:r>
            <a:endParaRPr lang="en-US" sz="1200" dirty="0"/>
          </a:p>
          <a:p>
            <a:r>
              <a:rPr lang="en-US" sz="1200" dirty="0"/>
              <a:t>- </a:t>
            </a:r>
            <a:r>
              <a:rPr lang="en-US" sz="1200" dirty="0" err="1"/>
              <a:t>BreastPathQ</a:t>
            </a:r>
            <a:endParaRPr lang="en-US" sz="1200" dirty="0"/>
          </a:p>
          <a:p>
            <a:r>
              <a:rPr lang="en-US" sz="1200" dirty="0"/>
              <a:t>- Case Western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1C4E87E-6A4D-4ED8-8FE8-9F1446DED9A4}"/>
              </a:ext>
            </a:extLst>
          </p:cNvPr>
          <p:cNvSpPr/>
          <p:nvPr/>
        </p:nvSpPr>
        <p:spPr>
          <a:xfrm>
            <a:off x="11371426" y="2494796"/>
            <a:ext cx="860911" cy="72451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TILs Score</a:t>
            </a:r>
          </a:p>
        </p:txBody>
      </p:sp>
      <p:sp>
        <p:nvSpPr>
          <p:cNvPr id="20" name="TextBox 40">
            <a:extLst>
              <a:ext uri="{FF2B5EF4-FFF2-40B4-BE49-F238E27FC236}">
                <a16:creationId xmlns:a16="http://schemas.microsoft.com/office/drawing/2014/main" id="{7DF5D465-17C0-4A58-B1AD-7A094D9514C9}"/>
              </a:ext>
            </a:extLst>
          </p:cNvPr>
          <p:cNvSpPr txBox="1"/>
          <p:nvPr/>
        </p:nvSpPr>
        <p:spPr>
          <a:xfrm>
            <a:off x="224486" y="3542798"/>
            <a:ext cx="112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Input Image</a:t>
            </a:r>
          </a:p>
        </p:txBody>
      </p:sp>
      <p:sp>
        <p:nvSpPr>
          <p:cNvPr id="21" name="Right Arrow 47">
            <a:extLst>
              <a:ext uri="{FF2B5EF4-FFF2-40B4-BE49-F238E27FC236}">
                <a16:creationId xmlns:a16="http://schemas.microsoft.com/office/drawing/2014/main" id="{59309921-2D2C-4ED5-9F2D-E4EB71623407}"/>
              </a:ext>
            </a:extLst>
          </p:cNvPr>
          <p:cNvSpPr/>
          <p:nvPr/>
        </p:nvSpPr>
        <p:spPr>
          <a:xfrm rot="16200000">
            <a:off x="7763786" y="2594006"/>
            <a:ext cx="165436" cy="4446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8BEED8-3A7F-4AEF-BDBA-7C09FC29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70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3C5B-829A-4435-BD69-59E21EE19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942"/>
          </a:xfrm>
        </p:spPr>
        <p:txBody>
          <a:bodyPr/>
          <a:lstStyle/>
          <a:p>
            <a:r>
              <a:rPr lang="tr-TR" dirty="0"/>
              <a:t>Test ve </a:t>
            </a:r>
            <a:r>
              <a:rPr lang="tr-TR" dirty="0" err="1"/>
              <a:t>Validasyon</a:t>
            </a:r>
            <a:r>
              <a:rPr lang="tr-TR" dirty="0"/>
              <a:t> Çalışmaları</a:t>
            </a:r>
            <a:endParaRPr lang="en-US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6CFBE33E-F084-48BE-8972-EDFA05236F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82161"/>
              </p:ext>
            </p:extLst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94316485"/>
                    </a:ext>
                  </a:extLst>
                </a:gridCol>
                <a:gridCol w="2785533">
                  <a:extLst>
                    <a:ext uri="{9D8B030D-6E8A-4147-A177-3AD203B41FA5}">
                      <a16:colId xmlns:a16="http://schemas.microsoft.com/office/drawing/2014/main" val="3016234705"/>
                    </a:ext>
                  </a:extLst>
                </a:gridCol>
                <a:gridCol w="2472264">
                  <a:extLst>
                    <a:ext uri="{9D8B030D-6E8A-4147-A177-3AD203B41FA5}">
                      <a16:colId xmlns:a16="http://schemas.microsoft.com/office/drawing/2014/main" val="712145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Görev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Patolog Katkısı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Mühendis Katkısı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92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Yazılım Optimizasyon ve Hata Ayıklama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Kısmen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Var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95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Klinik </a:t>
                      </a:r>
                      <a:r>
                        <a:rPr lang="tr-TR" dirty="0" err="1"/>
                        <a:t>Validasyon</a:t>
                      </a:r>
                      <a:r>
                        <a:rPr lang="tr-TR" dirty="0"/>
                        <a:t> Çalışmaları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Kısmen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103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Gözlemci / AI Arası Uyum Ölçme Çalışmaları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Kısmen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31127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B96F81-646F-44A8-891D-053BB58B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FA55-1B99-446A-B3C7-3B3886E39B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51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466</Words>
  <Application>Microsoft Office PowerPoint</Application>
  <PresentationFormat>Widescreen</PresentationFormat>
  <Paragraphs>182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Örnek Proje Anlatımı</vt:lpstr>
      <vt:lpstr>Proje Akış Şeması</vt:lpstr>
      <vt:lpstr>İş Paketleri</vt:lpstr>
      <vt:lpstr>Ön Hazırlıkları</vt:lpstr>
      <vt:lpstr>Veri Kümesi Hazırlama</vt:lpstr>
      <vt:lpstr>Veri Kümesi Hazırlama</vt:lpstr>
      <vt:lpstr>Görüntü Analiz Sistemi Geliştirilmesi</vt:lpstr>
      <vt:lpstr>Görüntü Analiz Sistemi Geliştirilmesi</vt:lpstr>
      <vt:lpstr>Test ve Validasyon Çalışmaları</vt:lpstr>
      <vt:lpstr>Test ve Validasyon Çalışmaları</vt:lpstr>
      <vt:lpstr>Test ve Validasyon Çalışmaları</vt:lpstr>
      <vt:lpstr>Test ve Validasyon Çalışmaları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Proje</dc:title>
  <dc:creator>kerim@argenit.com</dc:creator>
  <cp:lastModifiedBy>kerim@argenit.com</cp:lastModifiedBy>
  <cp:revision>13</cp:revision>
  <dcterms:created xsi:type="dcterms:W3CDTF">2025-09-26T12:42:30Z</dcterms:created>
  <dcterms:modified xsi:type="dcterms:W3CDTF">2025-10-17T14:44:09Z</dcterms:modified>
</cp:coreProperties>
</file>